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4"/>
  </p:sldMasterIdLst>
  <p:notesMasterIdLst>
    <p:notesMasterId r:id="rId21"/>
  </p:notesMasterIdLst>
  <p:handoutMasterIdLst>
    <p:handoutMasterId r:id="rId22"/>
  </p:handoutMasterIdLst>
  <p:sldIdLst>
    <p:sldId id="268" r:id="rId5"/>
    <p:sldId id="269" r:id="rId6"/>
    <p:sldId id="270" r:id="rId7"/>
    <p:sldId id="271" r:id="rId8"/>
    <p:sldId id="272" r:id="rId9"/>
    <p:sldId id="280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1" r:id="rId18"/>
    <p:sldId id="282" r:id="rId19"/>
    <p:sldId id="266" r:id="rId20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8724"/>
    <a:srgbClr val="004F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20" autoAdjust="0"/>
    <p:restoredTop sz="94660"/>
  </p:normalViewPr>
  <p:slideViewPr>
    <p:cSldViewPr snapToGrid="0">
      <p:cViewPr varScale="1">
        <p:scale>
          <a:sx n="63" d="100"/>
          <a:sy n="63" d="100"/>
        </p:scale>
        <p:origin x="18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4632" y="15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D5E5BC-DA78-4E40-9CEF-63363544FF8E}" type="datetimeFigureOut">
              <a:rPr lang="fr-BE" smtClean="0"/>
              <a:t>13-04-25</a:t>
            </a:fld>
            <a:endParaRPr lang="fr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BD1E82-7945-4004-B063-F95F4EDD4326}" type="slidenum">
              <a:rPr lang="fr-BE" smtClean="0"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9923021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jpeg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vector graphics&#10;&#10;Description automatically generated">
            <a:extLst>
              <a:ext uri="{FF2B5EF4-FFF2-40B4-BE49-F238E27FC236}">
                <a16:creationId xmlns:a16="http://schemas.microsoft.com/office/drawing/2014/main" id="{4A3DC696-4E68-BB5F-7602-33B3F93ACC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2775"/>
            <a:ext cx="12192000" cy="6863550"/>
          </a:xfrm>
          <a:prstGeom prst="rect">
            <a:avLst/>
          </a:prstGeom>
        </p:spPr>
      </p:pic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523999" y="1708030"/>
            <a:ext cx="9224513" cy="1801933"/>
          </a:xfrm>
          <a:prstGeom prst="rect">
            <a:avLst/>
          </a:prstGeom>
        </p:spPr>
        <p:txBody>
          <a:bodyPr anchor="b"/>
          <a:lstStyle>
            <a:lvl1pPr algn="ctr">
              <a:defRPr kumimoji="0" sz="3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kumimoji="0" sz="1800" b="1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F3D08A29-CB4F-03A7-490C-2E4F22F1C1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52" y="5202313"/>
            <a:ext cx="4408098" cy="1356054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 details Gener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icon&#10;&#10;Description automatically generated">
            <a:extLst>
              <a:ext uri="{FF2B5EF4-FFF2-40B4-BE49-F238E27FC236}">
                <a16:creationId xmlns:a16="http://schemas.microsoft.com/office/drawing/2014/main" id="{70030812-C409-47F8-BBC1-901FB721D1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0" y="0"/>
            <a:ext cx="12179300" cy="6858000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79218" y="6224797"/>
            <a:ext cx="263983" cy="269241"/>
          </a:xfrm>
        </p:spPr>
        <p:txBody>
          <a:bodyPr/>
          <a:lstStyle/>
          <a:p>
            <a:fld id="{86CB4B4D-7CA3-9044-876B-883B54F8677D}" type="slidenum">
              <a:rPr lang="fr-BE" smtClean="0"/>
              <a:t>‹Nr.›</a:t>
            </a:fld>
            <a:endParaRPr lang="fr-BE"/>
          </a:p>
        </p:txBody>
      </p:sp>
      <p:sp>
        <p:nvSpPr>
          <p:cNvPr id="5" name="Shape 134"/>
          <p:cNvSpPr/>
          <p:nvPr userDrawn="1"/>
        </p:nvSpPr>
        <p:spPr>
          <a:xfrm>
            <a:off x="1079218" y="966919"/>
            <a:ext cx="66505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300" b="1">
                <a:solidFill>
                  <a:srgbClr val="C07D24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>
                <a:solidFill>
                  <a:srgbClr val="C08724"/>
                </a:solidFill>
              </a:rPr>
              <a:t>CONTACT DETAILS</a:t>
            </a:r>
          </a:p>
        </p:txBody>
      </p:sp>
      <p:sp>
        <p:nvSpPr>
          <p:cNvPr id="6" name="Shape 135"/>
          <p:cNvSpPr/>
          <p:nvPr userDrawn="1"/>
        </p:nvSpPr>
        <p:spPr>
          <a:xfrm>
            <a:off x="1079218" y="2343299"/>
            <a:ext cx="9392269" cy="1184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 </a:t>
            </a:r>
          </a:p>
          <a:p>
            <a:pPr>
              <a:lnSpc>
                <a:spcPct val="90000"/>
              </a:lnSpc>
              <a:spcBef>
                <a:spcPts val="100"/>
              </a:spcBef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EIG EUMETNET </a:t>
            </a:r>
          </a:p>
          <a:p>
            <a:pPr>
              <a:lnSpc>
                <a:spcPct val="90000"/>
              </a:lnSpc>
              <a:spcBef>
                <a:spcPts val="100"/>
              </a:spcBef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European Meteorological Services' Network</a:t>
            </a:r>
            <a:br>
              <a:rPr/>
            </a:br>
            <a:r>
              <a:rPr sz="1700" b="1">
                <a:solidFill>
                  <a:srgbClr val="C08724"/>
                </a:solidFill>
                <a:latin typeface="+mj-lt"/>
                <a:ea typeface="+mj-ea"/>
                <a:cs typeface="+mj-cs"/>
                <a:sym typeface="Helvetica"/>
              </a:rPr>
              <a:t>www.eumetnet.eu</a:t>
            </a:r>
          </a:p>
          <a:p>
            <a:pPr>
              <a:lnSpc>
                <a:spcPct val="90000"/>
              </a:lnSpc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 </a:t>
            </a:r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11393396" y="6581312"/>
            <a:ext cx="92396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endParaRPr lang="fr-B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79218" y="1751255"/>
            <a:ext cx="4222074" cy="623347"/>
          </a:xfrm>
        </p:spPr>
        <p:txBody>
          <a:bodyPr/>
          <a:lstStyle>
            <a:lvl1pPr marL="0" indent="0">
              <a:buNone/>
              <a:defRPr kumimoji="0" lang="en-US" sz="1700" b="1" i="0" u="none" strike="noStrike" cap="none" spc="0" normalizeH="0" baseline="0" dirty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lvl="0"/>
            <a:r>
              <a:rPr lang="en-US"/>
              <a:t>Name &amp;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079218" y="3558027"/>
            <a:ext cx="4416425" cy="330220"/>
          </a:xfrm>
        </p:spPr>
        <p:txBody>
          <a:bodyPr/>
          <a:lstStyle>
            <a:lvl1pPr marL="0" indent="0">
              <a:buNone/>
              <a:defRPr kumimoji="0" lang="en-US" sz="1700" b="1" i="0" u="none" strike="noStrike" cap="none" spc="0" normalizeH="0" baseline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lvl="0"/>
            <a:r>
              <a:rPr lang="en-US"/>
              <a:t>Tel: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CDD4923-AC63-3DF4-081C-4E61BA34D8F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0"/>
            <a:ext cx="2363638" cy="726004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079218" y="4087177"/>
            <a:ext cx="4416425" cy="369888"/>
          </a:xfrm>
        </p:spPr>
        <p:txBody>
          <a:bodyPr/>
          <a:lstStyle>
            <a:lvl1pPr marL="0" indent="0">
              <a:buNone/>
              <a:defRPr kumimoji="0" lang="en-US" sz="1700" b="1" i="0" u="none" strike="noStrike" cap="none" spc="0" normalizeH="0" baseline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</p:spTree>
    <p:extLst>
      <p:ext uri="{BB962C8B-B14F-4D97-AF65-F5344CB8AC3E}">
        <p14:creationId xmlns:p14="http://schemas.microsoft.com/office/powerpoint/2010/main" val="4826137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nburst chart&#10;&#10;Description automatically generated">
            <a:extLst>
              <a:ext uri="{FF2B5EF4-FFF2-40B4-BE49-F238E27FC236}">
                <a16:creationId xmlns:a16="http://schemas.microsoft.com/office/drawing/2014/main" id="{1D969441-A6FF-4B2A-ABF7-E366E7309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1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448A8D-9BE9-A8AB-661E-9F87194F6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1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D575F1-2371-BBC3-ADDE-45BCC8318D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68"/>
            <a:ext cx="12192000" cy="6850865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E70008-7A80-D3C8-8679-99201852E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739" y="156194"/>
            <a:ext cx="1498121" cy="46015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2D58659-5196-C920-50DE-B5BDD0A9A48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761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j-lt"/>
              </a:rPr>
              <a:t> </a:t>
            </a:r>
            <a:endParaRPr lang="de-DE" b="1" dirty="0">
              <a:latin typeface="+mj-lt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016F039-B6DD-8ED3-0448-17EB3FF2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0515600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0903CD4-ECC2-A0E0-360F-40B6B920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13/04/2025</a:t>
            </a:fld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1EF54671-A9A3-2591-4185-F8F155A3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A2104499-6B81-9D46-A5BA-C1E23C06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101910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nburst chart&#10;&#10;Description automatically generated">
            <a:extLst>
              <a:ext uri="{FF2B5EF4-FFF2-40B4-BE49-F238E27FC236}">
                <a16:creationId xmlns:a16="http://schemas.microsoft.com/office/drawing/2014/main" id="{1D969441-A6FF-4B2A-ABF7-E366E7309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1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448A8D-9BE9-A8AB-661E-9F87194F6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1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D575F1-2371-BBC3-ADDE-45BCC8318D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68"/>
            <a:ext cx="12192000" cy="6850865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E70008-7A80-D3C8-8679-99201852E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739" y="156194"/>
            <a:ext cx="1498121" cy="46015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2D58659-5196-C920-50DE-B5BDD0A9A48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761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j-lt"/>
              </a:rPr>
              <a:t> </a:t>
            </a:r>
            <a:endParaRPr lang="de-DE" b="1" dirty="0">
              <a:latin typeface="+mj-lt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016F039-B6DD-8ED3-0448-17EB3FF2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0515600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0903CD4-ECC2-A0E0-360F-40B6B920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13/04/2025</a:t>
            </a:fld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1EF54671-A9A3-2591-4185-F8F155A3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A2104499-6B81-9D46-A5BA-C1E23C06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922757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nburst chart&#10;&#10;Description automatically generated">
            <a:extLst>
              <a:ext uri="{FF2B5EF4-FFF2-40B4-BE49-F238E27FC236}">
                <a16:creationId xmlns:a16="http://schemas.microsoft.com/office/drawing/2014/main" id="{1D969441-A6FF-4B2A-ABF7-E366E7309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1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448A8D-9BE9-A8AB-661E-9F87194F6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1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D575F1-2371-BBC3-ADDE-45BCC8318D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3568"/>
            <a:ext cx="12192000" cy="6850865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E70008-7A80-D3C8-8679-99201852EEA8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4739" y="156194"/>
            <a:ext cx="1498121" cy="460156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B2D58659-5196-C920-50DE-B5BDD0A9A487}"/>
              </a:ext>
            </a:extLst>
          </p:cNvPr>
          <p:cNvSpPr txBox="1">
            <a:spLocks/>
          </p:cNvSpPr>
          <p:nvPr userDrawn="1"/>
        </p:nvSpPr>
        <p:spPr>
          <a:xfrm>
            <a:off x="838200" y="365125"/>
            <a:ext cx="10515600" cy="7610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b="1" dirty="0">
                <a:latin typeface="+mj-lt"/>
              </a:rPr>
              <a:t> </a:t>
            </a:r>
            <a:endParaRPr lang="de-DE" b="1" dirty="0">
              <a:latin typeface="+mj-lt"/>
            </a:endParaRPr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6016F039-B6DD-8ED3-0448-17EB3FF23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71575"/>
            <a:ext cx="10515600" cy="50053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0903CD4-ECC2-A0E0-360F-40B6B920D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9FA68-6D1A-469E-A9D7-28C78031BB26}" type="datetime1">
              <a:rPr lang="en-GB" smtClean="0"/>
              <a:t>13/04/2025</a:t>
            </a:fld>
            <a:endParaRPr lang="de-DE" dirty="0"/>
          </a:p>
        </p:txBody>
      </p:sp>
      <p:sp>
        <p:nvSpPr>
          <p:cNvPr id="14" name="Fußzeilenplatzhalter 13">
            <a:extLst>
              <a:ext uri="{FF2B5EF4-FFF2-40B4-BE49-F238E27FC236}">
                <a16:creationId xmlns:a16="http://schemas.microsoft.com/office/drawing/2014/main" id="{1EF54671-A9A3-2591-4185-F8F155A3E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lang="en-GB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de-DE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oliennummernplatzhalter 14">
            <a:extLst>
              <a:ext uri="{FF2B5EF4-FFF2-40B4-BE49-F238E27FC236}">
                <a16:creationId xmlns:a16="http://schemas.microsoft.com/office/drawing/2014/main" id="{A2104499-6B81-9D46-A5BA-C1E23C062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A53B9-472A-452D-85DC-3848F0CED037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44965829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y 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electronics, vector graphics&#10;&#10;Description automatically generated">
            <a:extLst>
              <a:ext uri="{FF2B5EF4-FFF2-40B4-BE49-F238E27FC236}">
                <a16:creationId xmlns:a16="http://schemas.microsoft.com/office/drawing/2014/main" id="{8F318DEC-3B86-81C6-11FE-D969BDE1368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6143" y="0"/>
            <a:ext cx="12348143" cy="6858000"/>
          </a:xfrm>
          <a:prstGeom prst="rect">
            <a:avLst/>
          </a:prstGeom>
        </p:spPr>
      </p:pic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kumimoji="0" sz="36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ANY QUESTIONS?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CA6D8591-1CF5-3BE4-379D-A2C4DB989F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852" y="4954118"/>
            <a:ext cx="4408098" cy="1356054"/>
          </a:xfrm>
          <a:prstGeom prst="rect">
            <a:avLst/>
          </a:prstGeom>
        </p:spPr>
      </p:pic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‹Nr.›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10290833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erarc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CDB90B8-5E19-4613-A0E7-FBAA4D84F10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B77B7946-BE4F-B3D9-1BC1-43BE6EEF86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0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600075"/>
          </a:xfrm>
        </p:spPr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‹Nr.›</a:t>
            </a:fld>
            <a:endParaRPr lang="fr-B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1" hasCustomPrompt="1"/>
          </p:nvPr>
        </p:nvSpPr>
        <p:spPr>
          <a:xfrm>
            <a:off x="873125" y="1168400"/>
            <a:ext cx="10480675" cy="5059363"/>
          </a:xfrm>
        </p:spPr>
        <p:txBody>
          <a:bodyPr/>
          <a:lstStyle>
            <a:lvl1pPr marL="0" indent="0">
              <a:buNone/>
              <a:defRPr kumimoji="0" lang="en-US" sz="1800" b="1" i="0" u="none" strike="noStrike" cap="none" spc="0" normalizeH="0" baseline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>
              <a:defRPr kumimoji="0" lang="en-US" sz="1500" b="0" i="0" u="none" strike="noStrike" cap="none" spc="0" normalizeH="0" baseline="0" dirty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</a:lstStyle>
          <a:p>
            <a:pPr lvl="0"/>
            <a:r>
              <a:rPr lang="en-US" dirty="0"/>
              <a:t>Edit Master text styles (click on increase indent level to have bullet point formatting)</a:t>
            </a:r>
          </a:p>
          <a:p>
            <a:pPr lvl="1"/>
            <a:r>
              <a:rPr lang="en-US" dirty="0"/>
              <a:t>Click to add text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297682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5E295304-AFEF-4ADA-BFE0-CC9FF08918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" y="0"/>
            <a:ext cx="121793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793059" y="6336385"/>
            <a:ext cx="390211" cy="307777"/>
          </a:xfrm>
        </p:spPr>
        <p:txBody>
          <a:bodyPr/>
          <a:lstStyle>
            <a:lvl1pPr algn="ctr">
              <a:defRPr/>
            </a:lvl1pPr>
          </a:lstStyle>
          <a:p>
            <a:fld id="{86CB4B4D-7CA3-9044-876B-883B54F8677D}" type="slidenum">
              <a:rPr lang="fr-BE" smtClean="0"/>
              <a:pPr/>
              <a:t>‹Nr.›</a:t>
            </a:fld>
            <a:endParaRPr lang="fr-BE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1"/>
          </p:nvPr>
        </p:nvSpPr>
        <p:spPr>
          <a:xfrm>
            <a:off x="838201" y="2178219"/>
            <a:ext cx="5281612" cy="38814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BE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02491378-4BEB-5C23-C080-D610715155E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0"/>
            <a:ext cx="2363638" cy="726004"/>
          </a:xfrm>
          <a:prstGeom prst="rect">
            <a:avLst/>
          </a:prstGeom>
        </p:spPr>
      </p:pic>
      <p:sp>
        <p:nvSpPr>
          <p:cNvPr id="10" name="Picture Placeholder 9"/>
          <p:cNvSpPr>
            <a:spLocks noGrp="1"/>
          </p:cNvSpPr>
          <p:nvPr>
            <p:ph type="pic" sz="quarter" idx="12"/>
          </p:nvPr>
        </p:nvSpPr>
        <p:spPr>
          <a:xfrm>
            <a:off x="5812698" y="2178219"/>
            <a:ext cx="5541102" cy="3881437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587694978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unburst chart&#10;&#10;Description automatically generated">
            <a:extLst>
              <a:ext uri="{FF2B5EF4-FFF2-40B4-BE49-F238E27FC236}">
                <a16:creationId xmlns:a16="http://schemas.microsoft.com/office/drawing/2014/main" id="{1D969441-A6FF-4B2A-ABF7-E366E7309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37448A8D-9BE9-A8AB-661E-9F87194F6B5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0"/>
            <a:ext cx="2363638" cy="7260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‹Nr.›</a:t>
            </a:fld>
            <a:endParaRPr lang="fr-BE"/>
          </a:p>
        </p:txBody>
      </p:sp>
      <p:pic>
        <p:nvPicPr>
          <p:cNvPr id="9" name="Picture 8" descr="A picture containing logo&#10;&#10;Description automatically generated">
            <a:extLst>
              <a:ext uri="{FF2B5EF4-FFF2-40B4-BE49-F238E27FC236}">
                <a16:creationId xmlns:a16="http://schemas.microsoft.com/office/drawing/2014/main" id="{F6D575F1-2371-BBC3-ADDE-45BCC8318D6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55E70008-7A80-D3C8-8679-99201852EEA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98415"/>
            <a:ext cx="2363638" cy="726004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>
          <a:xfrm>
            <a:off x="838201" y="2071688"/>
            <a:ext cx="10515600" cy="395922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88503391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1x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823567C-A458-4E2F-AD2A-951B98C9350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kumimoji="0" lang="en-US" sz="2300" b="1" i="0" u="none" strike="noStrike" cap="none" spc="0" normalizeH="0" baseline="0" dirty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lang="en-US"/>
              <a:t>CLICK TO EDIT MASTER TITLE STYLE</a:t>
            </a:r>
            <a:endParaRPr lang="fr-BE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838200" y="6190284"/>
            <a:ext cx="263983" cy="269241"/>
          </a:xfrm>
        </p:spPr>
        <p:txBody>
          <a:bodyPr/>
          <a:lstStyle/>
          <a:p>
            <a:fld id="{86CB4B4D-7CA3-9044-876B-883B54F8677D}" type="slidenum">
              <a:rPr lang="fr-BE" smtClean="0"/>
              <a:t>‹Nr.›</a:t>
            </a:fld>
            <a:endParaRPr lang="fr-BE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838200" y="2002952"/>
            <a:ext cx="3268662" cy="320992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fr-BE"/>
          </a:p>
        </p:txBody>
      </p:sp>
      <p:pic>
        <p:nvPicPr>
          <p:cNvPr id="4" name="Picture 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E2D2BAF-66FC-C331-DF2C-62A92AADEEF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0"/>
            <a:ext cx="2363638" cy="726004"/>
          </a:xfrm>
          <a:prstGeom prst="rect">
            <a:avLst/>
          </a:prstGeom>
        </p:spPr>
      </p:pic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6091071" y="2002952"/>
            <a:ext cx="5272088" cy="3278188"/>
          </a:xfrm>
        </p:spPr>
        <p:txBody>
          <a:bodyPr/>
          <a:lstStyle>
            <a:lvl1pPr marL="0" indent="0">
              <a:buNone/>
              <a:def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457200" indent="0">
              <a:buNone/>
              <a:defRPr kumimoji="0" lang="en-US" sz="1500" b="0" i="0" u="none" strike="noStrike" cap="none" spc="0" normalizeH="0" baseline="0" dirty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19398554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L-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unburst chart&#10;&#10;Description automatically generated">
            <a:extLst>
              <a:ext uri="{FF2B5EF4-FFF2-40B4-BE49-F238E27FC236}">
                <a16:creationId xmlns:a16="http://schemas.microsoft.com/office/drawing/2014/main" id="{3B55AB57-C0F7-4652-99D2-F6B2EBE42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" y="0"/>
            <a:ext cx="12182140" cy="6858000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923E57B8-27D8-F230-AC8A-C00BFCC211F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0"/>
            <a:ext cx="2363638" cy="7260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330726313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right hand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E4370702-730C-4D37-A555-9F175EF18A4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FEF8D562-D3FD-2624-D1A0-C9BB32F5437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0"/>
            <a:ext cx="2363638" cy="7260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‹Nr.›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48405358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details Secretari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logo&#10;&#10;Description automatically generated">
            <a:extLst>
              <a:ext uri="{FF2B5EF4-FFF2-40B4-BE49-F238E27FC236}">
                <a16:creationId xmlns:a16="http://schemas.microsoft.com/office/drawing/2014/main" id="{785C44C7-C548-4A93-BC49-B46A372C23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68"/>
            <a:ext cx="12192000" cy="685086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>
          <a:xfrm>
            <a:off x="1079218" y="6224797"/>
            <a:ext cx="263983" cy="269241"/>
          </a:xfrm>
        </p:spPr>
        <p:txBody>
          <a:bodyPr/>
          <a:lstStyle/>
          <a:p>
            <a:fld id="{86CB4B4D-7CA3-9044-876B-883B54F8677D}" type="slidenum">
              <a:rPr lang="fr-BE" smtClean="0"/>
              <a:t>‹Nr.›</a:t>
            </a:fld>
            <a:endParaRPr lang="fr-BE"/>
          </a:p>
        </p:txBody>
      </p:sp>
      <p:sp>
        <p:nvSpPr>
          <p:cNvPr id="5" name="Shape 134"/>
          <p:cNvSpPr/>
          <p:nvPr userDrawn="1"/>
        </p:nvSpPr>
        <p:spPr>
          <a:xfrm>
            <a:off x="1079218" y="966919"/>
            <a:ext cx="6650501" cy="447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defRPr sz="2300" b="1">
                <a:solidFill>
                  <a:srgbClr val="C07D24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t>CONTACT DETAILS</a:t>
            </a:r>
          </a:p>
        </p:txBody>
      </p:sp>
      <p:sp>
        <p:nvSpPr>
          <p:cNvPr id="6" name="Shape 135"/>
          <p:cNvSpPr/>
          <p:nvPr userDrawn="1"/>
        </p:nvSpPr>
        <p:spPr>
          <a:xfrm>
            <a:off x="1079218" y="2343299"/>
            <a:ext cx="9392269" cy="2689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90000"/>
              </a:lnSpc>
              <a:spcBef>
                <a:spcPts val="100"/>
              </a:spcBef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 </a:t>
            </a:r>
          </a:p>
          <a:p>
            <a:pPr>
              <a:lnSpc>
                <a:spcPct val="90000"/>
              </a:lnSpc>
              <a:spcBef>
                <a:spcPts val="100"/>
              </a:spcBef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EIG EUMETNET </a:t>
            </a:r>
          </a:p>
          <a:p>
            <a:pPr>
              <a:lnSpc>
                <a:spcPct val="90000"/>
              </a:lnSpc>
              <a:spcBef>
                <a:spcPts val="100"/>
              </a:spcBef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European Meteorological Services' Network</a:t>
            </a:r>
            <a:br>
              <a:rPr>
                <a:solidFill>
                  <a:srgbClr val="004F59"/>
                </a:solidFill>
              </a:rPr>
            </a:br>
            <a:r>
              <a:rPr sz="1700" b="1">
                <a:solidFill>
                  <a:srgbClr val="C08724"/>
                </a:solidFill>
                <a:latin typeface="+mj-lt"/>
                <a:ea typeface="+mj-ea"/>
                <a:cs typeface="+mj-cs"/>
                <a:sym typeface="Helvetica"/>
              </a:rPr>
              <a:t>www.eumetnet.eu</a:t>
            </a:r>
          </a:p>
          <a:p>
            <a:pPr>
              <a:lnSpc>
                <a:spcPct val="90000"/>
              </a:lnSpc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 </a:t>
            </a:r>
          </a:p>
          <a:p>
            <a:pPr>
              <a:lnSpc>
                <a:spcPct val="90000"/>
              </a:lnSpc>
              <a:spcBef>
                <a:spcPts val="100"/>
              </a:spcBef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EIG EUMETNET Secretariat</a:t>
            </a:r>
          </a:p>
          <a:p>
            <a:pPr>
              <a:lnSpc>
                <a:spcPct val="90000"/>
              </a:lnSpc>
              <a:spcBef>
                <a:spcPts val="100"/>
              </a:spcBef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c/o </a:t>
            </a:r>
            <a:r>
              <a:rPr err="1">
                <a:solidFill>
                  <a:srgbClr val="004F59"/>
                </a:solidFill>
              </a:rPr>
              <a:t>L’Institut</a:t>
            </a:r>
            <a:r>
              <a:rPr>
                <a:solidFill>
                  <a:srgbClr val="004F59"/>
                </a:solidFill>
              </a:rPr>
              <a:t> Royal </a:t>
            </a:r>
            <a:r>
              <a:rPr err="1">
                <a:solidFill>
                  <a:srgbClr val="004F59"/>
                </a:solidFill>
              </a:rPr>
              <a:t>Météorologique</a:t>
            </a:r>
            <a:r>
              <a:rPr>
                <a:solidFill>
                  <a:srgbClr val="004F59"/>
                </a:solidFill>
              </a:rPr>
              <a:t> de </a:t>
            </a:r>
            <a:r>
              <a:rPr err="1">
                <a:solidFill>
                  <a:srgbClr val="004F59"/>
                </a:solidFill>
              </a:rPr>
              <a:t>Belgique</a:t>
            </a:r>
            <a:endParaRPr>
              <a:solidFill>
                <a:srgbClr val="004F59"/>
              </a:solidFill>
            </a:endParaRPr>
          </a:p>
          <a:p>
            <a:pPr>
              <a:lnSpc>
                <a:spcPct val="90000"/>
              </a:lnSpc>
              <a:spcBef>
                <a:spcPts val="100"/>
              </a:spcBef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Avenue </a:t>
            </a:r>
            <a:r>
              <a:rPr err="1">
                <a:solidFill>
                  <a:srgbClr val="004F59"/>
                </a:solidFill>
              </a:rPr>
              <a:t>Circulaire</a:t>
            </a:r>
            <a:r>
              <a:rPr>
                <a:solidFill>
                  <a:srgbClr val="004F59"/>
                </a:solidFill>
              </a:rPr>
              <a:t> 3</a:t>
            </a:r>
            <a:br>
              <a:rPr>
                <a:solidFill>
                  <a:srgbClr val="004F59"/>
                </a:solidFill>
              </a:rPr>
            </a:br>
            <a:r>
              <a:rPr>
                <a:solidFill>
                  <a:srgbClr val="004F59"/>
                </a:solidFill>
              </a:rPr>
              <a:t>B-1180 Brussels, Belgium</a:t>
            </a:r>
          </a:p>
          <a:p>
            <a:pPr>
              <a:lnSpc>
                <a:spcPct val="90000"/>
              </a:lnSpc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 </a:t>
            </a:r>
          </a:p>
          <a:p>
            <a:pPr>
              <a:lnSpc>
                <a:spcPct val="90000"/>
              </a:lnSpc>
              <a:spcBef>
                <a:spcPts val="100"/>
              </a:spcBef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Registered Number 0818.801.249 - RPM </a:t>
            </a:r>
            <a:r>
              <a:rPr err="1">
                <a:solidFill>
                  <a:srgbClr val="004F59"/>
                </a:solidFill>
              </a:rPr>
              <a:t>Bruxelles</a:t>
            </a:r>
            <a:endParaRPr>
              <a:solidFill>
                <a:srgbClr val="004F59"/>
              </a:solidFill>
            </a:endParaRPr>
          </a:p>
          <a:p>
            <a:pPr>
              <a:lnSpc>
                <a:spcPct val="90000"/>
              </a:lnSpc>
              <a:defRPr sz="1500">
                <a:solidFill>
                  <a:srgbClr val="00727E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rPr>
                <a:solidFill>
                  <a:srgbClr val="004F59"/>
                </a:solidFill>
              </a:rPr>
              <a:t> </a:t>
            </a:r>
          </a:p>
        </p:txBody>
      </p:sp>
      <p:sp>
        <p:nvSpPr>
          <p:cNvPr id="7" name="Slide Number Placeholder 1"/>
          <p:cNvSpPr txBox="1">
            <a:spLocks/>
          </p:cNvSpPr>
          <p:nvPr userDrawn="1"/>
        </p:nvSpPr>
        <p:spPr>
          <a:xfrm>
            <a:off x="11393396" y="6581312"/>
            <a:ext cx="92396" cy="276999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888888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endParaRPr lang="fr-BE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1" hasCustomPrompt="1"/>
          </p:nvPr>
        </p:nvSpPr>
        <p:spPr>
          <a:xfrm>
            <a:off x="1079218" y="1751255"/>
            <a:ext cx="4222074" cy="623347"/>
          </a:xfrm>
        </p:spPr>
        <p:txBody>
          <a:bodyPr/>
          <a:lstStyle>
            <a:lvl1pPr marL="0" indent="0">
              <a:buNone/>
              <a:defRPr kumimoji="0" lang="en-US" sz="1700" b="1" i="0" u="none" strike="noStrike" cap="none" spc="0" normalizeH="0" baseline="0" dirty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lvl="0"/>
            <a:r>
              <a:rPr lang="en-US"/>
              <a:t>Name &amp; Title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12" hasCustomPrompt="1"/>
          </p:nvPr>
        </p:nvSpPr>
        <p:spPr>
          <a:xfrm>
            <a:off x="1079218" y="5029720"/>
            <a:ext cx="4416425" cy="330220"/>
          </a:xfrm>
        </p:spPr>
        <p:txBody>
          <a:bodyPr/>
          <a:lstStyle>
            <a:lvl1pPr marL="0" indent="0">
              <a:buNone/>
              <a:defRPr kumimoji="0" lang="en-US" sz="1700" b="1" i="0" u="none" strike="noStrike" cap="none" spc="0" normalizeH="0" baseline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lvl="0"/>
            <a:r>
              <a:rPr lang="en-US"/>
              <a:t>Tel:</a:t>
            </a:r>
          </a:p>
        </p:txBody>
      </p:sp>
      <p:pic>
        <p:nvPicPr>
          <p:cNvPr id="2" name="Picture 1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42E8CBE-85CE-9872-2215-97D81FCC690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683" y="5862450"/>
            <a:ext cx="2363638" cy="726004"/>
          </a:xfrm>
          <a:prstGeom prst="rect">
            <a:avLst/>
          </a:prstGeom>
        </p:spPr>
      </p:pic>
      <p:sp>
        <p:nvSpPr>
          <p:cNvPr id="15" name="Text Placeholder 14"/>
          <p:cNvSpPr>
            <a:spLocks noGrp="1"/>
          </p:cNvSpPr>
          <p:nvPr>
            <p:ph type="body" sz="quarter" idx="13" hasCustomPrompt="1"/>
          </p:nvPr>
        </p:nvSpPr>
        <p:spPr>
          <a:xfrm>
            <a:off x="1079500" y="5486400"/>
            <a:ext cx="4416425" cy="369888"/>
          </a:xfrm>
        </p:spPr>
        <p:txBody>
          <a:bodyPr/>
          <a:lstStyle>
            <a:lvl1pPr marL="0" indent="0">
              <a:buNone/>
              <a:defRPr kumimoji="0" lang="en-US" sz="1700" b="1" i="0" u="none" strike="noStrike" cap="none" spc="0" normalizeH="0" baseline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</a:lstStyle>
          <a:p>
            <a:pPr lvl="0"/>
            <a:r>
              <a:rPr lang="en-US"/>
              <a:t>Email:</a:t>
            </a:r>
          </a:p>
        </p:txBody>
      </p:sp>
    </p:spTree>
    <p:extLst>
      <p:ext uri="{BB962C8B-B14F-4D97-AF65-F5344CB8AC3E}">
        <p14:creationId xmlns:p14="http://schemas.microsoft.com/office/powerpoint/2010/main" val="287246494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791844" y="6404479"/>
            <a:ext cx="310339" cy="307777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400" b="1">
                <a:solidFill>
                  <a:srgbClr val="888888"/>
                </a:solidFill>
                <a:latin typeface="+mj-lt"/>
              </a:defRPr>
            </a:lvl1pPr>
          </a:lstStyle>
          <a:p>
            <a:fld id="{86CB4B4D-7CA3-9044-876B-883B54F8677D}" type="slidenum">
              <a:rPr lang="fr-BE" smtClean="0"/>
              <a:pPr/>
              <a:t>‹Nr.›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6" r:id="rId3"/>
    <p:sldLayoutId id="2147483662" r:id="rId4"/>
    <p:sldLayoutId id="2147483663" r:id="rId5"/>
    <p:sldLayoutId id="2147483660" r:id="rId6"/>
    <p:sldLayoutId id="2147483664" r:id="rId7"/>
    <p:sldLayoutId id="2147483665" r:id="rId8"/>
    <p:sldLayoutId id="2147483661" r:id="rId9"/>
    <p:sldLayoutId id="2147483667" r:id="rId10"/>
    <p:sldLayoutId id="2147483670" r:id="rId11"/>
    <p:sldLayoutId id="2147483671" r:id="rId12"/>
    <p:sldLayoutId id="2147483677" r:id="rId13"/>
  </p:sldLayoutIdLst>
  <p:transition spd="med"/>
  <p:hf hdr="0" ftr="0" dt="0"/>
  <p:txStyles>
    <p:titleStyle>
      <a:lvl1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eaLnBrk="1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466" y="1259456"/>
            <a:ext cx="11059065" cy="2415396"/>
          </a:xfrm>
        </p:spPr>
        <p:txBody>
          <a:bodyPr>
            <a:normAutofit fontScale="90000"/>
          </a:bodyPr>
          <a:lstStyle/>
          <a:p>
            <a:r>
              <a:rPr lang="en-US" sz="6000" dirty="0"/>
              <a:t>Python and Machine Learning for</a:t>
            </a:r>
            <a:br>
              <a:rPr lang="en-US" sz="6000" dirty="0"/>
            </a:br>
            <a:r>
              <a:rPr lang="en-US" sz="6000" dirty="0"/>
              <a:t>Weather, Climate and Environment</a:t>
            </a:r>
            <a:endParaRPr lang="fr-BE" sz="60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>
          <a:xfrm>
            <a:off x="1523999" y="3916392"/>
            <a:ext cx="9144000" cy="1378986"/>
          </a:xfrm>
        </p:spPr>
        <p:txBody>
          <a:bodyPr>
            <a:normAutofit fontScale="92500" lnSpcReduction="10000"/>
          </a:bodyPr>
          <a:lstStyle/>
          <a:p>
            <a:r>
              <a:rPr lang="fr-BE" dirty="0"/>
              <a:t>Roland Potthast</a:t>
            </a:r>
          </a:p>
          <a:p>
            <a:r>
              <a:rPr lang="fr-BE" dirty="0" err="1"/>
              <a:t>with</a:t>
            </a:r>
            <a:r>
              <a:rPr lang="fr-BE" dirty="0"/>
              <a:t> contributions by Stefanie Hollborn, Jan Keller, Thomas Deppisch,</a:t>
            </a:r>
          </a:p>
          <a:p>
            <a:r>
              <a:rPr lang="fr-BE" dirty="0"/>
              <a:t>Mareike Burba, Matthias Mages, Sarah Heibutzki, Marek Jacob, Florian</a:t>
            </a:r>
          </a:p>
          <a:p>
            <a:r>
              <a:rPr lang="fr-BE" dirty="0"/>
              <a:t>Prill, Tobias Göcke, </a:t>
            </a:r>
            <a:r>
              <a:rPr lang="fr-BE" dirty="0" err="1"/>
              <a:t>Nastaran</a:t>
            </a:r>
            <a:r>
              <a:rPr lang="fr-BE" dirty="0"/>
              <a:t> </a:t>
            </a:r>
            <a:r>
              <a:rPr lang="fr-BE" dirty="0" err="1"/>
              <a:t>Najari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79985261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AFD73CE1-1ECB-4A2E-BCF7-E4EDB5B085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5039" y="1630680"/>
            <a:ext cx="3660281" cy="1640194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9740A6BD-A6D1-42CA-8DF1-997DBE50A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Data Assimilation and Learning Directly from Observations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8F46178-5FEF-4FF6-A7CF-F5E87EA77E3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10</a:t>
            </a:fld>
            <a:endParaRPr lang="fr-B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88A283F-E5AC-4F2C-AD2F-6319B085B2F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Machine Learning for </a:t>
            </a:r>
            <a:r>
              <a:rPr lang="en-US" sz="2400" dirty="0">
                <a:highlight>
                  <a:srgbClr val="FFFF00"/>
                </a:highlight>
              </a:rPr>
              <a:t>Observation Processing</a:t>
            </a:r>
            <a:r>
              <a:rPr lang="en-US" sz="2400" dirty="0"/>
              <a:t>: AI-driven quality control of observational data, filling data gaps and detecting sensor anomalies.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AI-Based </a:t>
            </a:r>
            <a:r>
              <a:rPr lang="en-US" sz="2400" dirty="0">
                <a:highlight>
                  <a:srgbClr val="FFFF00"/>
                </a:highlight>
              </a:rPr>
              <a:t>Data Assimilation</a:t>
            </a:r>
            <a:r>
              <a:rPr lang="en-US" sz="2400" dirty="0"/>
              <a:t>: AI improving assimilation</a:t>
            </a:r>
            <a:br>
              <a:rPr lang="en-US" sz="2400" dirty="0"/>
            </a:br>
            <a:r>
              <a:rPr lang="en-US" sz="2400" dirty="0"/>
              <a:t>processes by optimizing observation ingestion.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Deep Learning for Data Assimilation: AI learning complex relationships between observations and model states, accelerating assimilation workflows.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End-to-End AI Data Ingestion: Future AI models trained </a:t>
            </a:r>
            <a:r>
              <a:rPr lang="en-US" sz="2400" dirty="0">
                <a:highlight>
                  <a:srgbClr val="FFFF00"/>
                </a:highlight>
              </a:rPr>
              <a:t>directly on observational datasets</a:t>
            </a:r>
            <a:r>
              <a:rPr lang="en-US" sz="2400" dirty="0"/>
              <a:t>, potentially reducing reliance on classical assimilation techniques.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Self-Learning Systems: AI dynamically adjusting to new data, improving continuously without manual recalibration.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08364538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2670622-A871-475D-9F9E-0C6EC5FC0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2404" y="365125"/>
            <a:ext cx="3307727" cy="550227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4AE6242-92E8-4667-B28F-AFA20AA50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Using AI for Code Refactoring and Model Development</a:t>
            </a:r>
            <a:endParaRPr lang="de-DE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ADB075F-9F94-4372-93C0-FC26BB147B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11</a:t>
            </a:fld>
            <a:endParaRPr lang="fr-B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6EC4239-BBB8-418A-91A4-9D75EBE7CD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02921" y="1168400"/>
            <a:ext cx="10104120" cy="5324475"/>
          </a:xfrm>
        </p:spPr>
        <p:txBody>
          <a:bodyPr>
            <a:normAutofit lnSpcReduction="10000"/>
          </a:bodyPr>
          <a:lstStyle/>
          <a:p>
            <a:r>
              <a:rPr lang="de-DE" sz="2800" dirty="0"/>
              <a:t>AI also </a:t>
            </a:r>
            <a:r>
              <a:rPr lang="de-DE" sz="2800" dirty="0" err="1"/>
              <a:t>modernizes</a:t>
            </a:r>
            <a:r>
              <a:rPr lang="de-DE" sz="2800" dirty="0"/>
              <a:t> </a:t>
            </a:r>
            <a:r>
              <a:rPr lang="de-DE" sz="2800" dirty="0" err="1"/>
              <a:t>modeling</a:t>
            </a:r>
            <a:r>
              <a:rPr lang="de-DE" sz="2800" dirty="0"/>
              <a:t> </a:t>
            </a:r>
            <a:r>
              <a:rPr lang="de-DE" sz="2800" dirty="0" err="1">
                <a:highlight>
                  <a:srgbClr val="FFFF00"/>
                </a:highlight>
              </a:rPr>
              <a:t>workflows</a:t>
            </a:r>
            <a:r>
              <a:rPr lang="de-DE" sz="2800" dirty="0"/>
              <a:t>, </a:t>
            </a:r>
            <a:r>
              <a:rPr lang="de-DE" sz="2800" dirty="0" err="1"/>
              <a:t>improving</a:t>
            </a:r>
            <a:r>
              <a:rPr lang="de-DE" sz="2800" dirty="0"/>
              <a:t> </a:t>
            </a:r>
            <a:r>
              <a:rPr lang="de-DE" sz="2800" dirty="0" err="1"/>
              <a:t>efficiency</a:t>
            </a:r>
            <a:r>
              <a:rPr lang="de-DE" sz="2800" dirty="0"/>
              <a:t> in </a:t>
            </a:r>
            <a:r>
              <a:rPr lang="de-DE" sz="2800" dirty="0" err="1"/>
              <a:t>research</a:t>
            </a:r>
            <a:r>
              <a:rPr lang="de-DE" sz="2800" dirty="0"/>
              <a:t> and </a:t>
            </a:r>
            <a:r>
              <a:rPr lang="de-DE" sz="2800" dirty="0" err="1"/>
              <a:t>development</a:t>
            </a:r>
            <a:r>
              <a:rPr lang="de-DE" sz="2800" dirty="0"/>
              <a:t>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800" dirty="0" err="1"/>
              <a:t>Refactoring</a:t>
            </a:r>
            <a:r>
              <a:rPr lang="de-DE" sz="2800" dirty="0"/>
              <a:t> Legacy Code: AI-</a:t>
            </a:r>
            <a:r>
              <a:rPr lang="de-DE" sz="2800" dirty="0" err="1"/>
              <a:t>assisted</a:t>
            </a:r>
            <a:r>
              <a:rPr lang="de-DE" sz="2800" dirty="0"/>
              <a:t> </a:t>
            </a:r>
            <a:r>
              <a:rPr lang="de-DE" sz="2800" dirty="0" err="1"/>
              <a:t>tools</a:t>
            </a:r>
            <a:r>
              <a:rPr lang="de-DE" sz="2800" dirty="0"/>
              <a:t> </a:t>
            </a:r>
            <a:r>
              <a:rPr lang="de-DE" sz="2800" dirty="0" err="1"/>
              <a:t>improving</a:t>
            </a:r>
            <a:r>
              <a:rPr lang="de-DE" sz="2800" dirty="0"/>
              <a:t> Fortran, C++, and Python </a:t>
            </a:r>
            <a:r>
              <a:rPr lang="de-DE" sz="2800" dirty="0" err="1"/>
              <a:t>models</a:t>
            </a:r>
            <a:r>
              <a:rPr lang="de-DE" sz="2800" dirty="0"/>
              <a:t> for </a:t>
            </a:r>
            <a:r>
              <a:rPr lang="de-DE" sz="2800" dirty="0" err="1"/>
              <a:t>better</a:t>
            </a:r>
            <a:r>
              <a:rPr lang="de-DE" sz="2800" dirty="0"/>
              <a:t> </a:t>
            </a:r>
            <a:r>
              <a:rPr lang="de-DE" sz="2800" dirty="0" err="1"/>
              <a:t>maintainability</a:t>
            </a:r>
            <a:r>
              <a:rPr lang="de-DE" sz="2800" dirty="0"/>
              <a:t> and </a:t>
            </a:r>
            <a:r>
              <a:rPr lang="de-DE" sz="2800" dirty="0" err="1"/>
              <a:t>performance</a:t>
            </a:r>
            <a:r>
              <a:rPr lang="de-DE" sz="28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800" dirty="0" err="1"/>
              <a:t>Automated</a:t>
            </a:r>
            <a:r>
              <a:rPr lang="de-DE" sz="2800" dirty="0"/>
              <a:t> Model </a:t>
            </a:r>
            <a:r>
              <a:rPr lang="de-DE" sz="2800" dirty="0" err="1"/>
              <a:t>Optimization</a:t>
            </a:r>
            <a:r>
              <a:rPr lang="de-DE" sz="2800" dirty="0"/>
              <a:t>: AI </a:t>
            </a:r>
            <a:r>
              <a:rPr lang="de-DE" sz="2800" dirty="0" err="1">
                <a:highlight>
                  <a:srgbClr val="FFFF00"/>
                </a:highlight>
              </a:rPr>
              <a:t>tuning</a:t>
            </a:r>
            <a:r>
              <a:rPr lang="de-DE" sz="2800" dirty="0">
                <a:highlight>
                  <a:srgbClr val="FFFF00"/>
                </a:highlight>
              </a:rPr>
              <a:t> </a:t>
            </a:r>
            <a:r>
              <a:rPr lang="de-DE" sz="2800" dirty="0" err="1">
                <a:highlight>
                  <a:srgbClr val="FFFF00"/>
                </a:highlight>
              </a:rPr>
              <a:t>hyperparameters</a:t>
            </a:r>
            <a:r>
              <a:rPr lang="de-DE" sz="2800" dirty="0">
                <a:highlight>
                  <a:srgbClr val="FFFF00"/>
                </a:highlight>
              </a:rPr>
              <a:t> </a:t>
            </a:r>
            <a:r>
              <a:rPr lang="de-DE" sz="2800" dirty="0"/>
              <a:t>and </a:t>
            </a:r>
            <a:r>
              <a:rPr lang="de-DE" sz="2800" dirty="0" err="1"/>
              <a:t>optimizing</a:t>
            </a:r>
            <a:r>
              <a:rPr lang="de-DE" sz="2800" dirty="0"/>
              <a:t> </a:t>
            </a:r>
            <a:r>
              <a:rPr lang="de-DE" sz="2800" dirty="0" err="1"/>
              <a:t>computational</a:t>
            </a:r>
            <a:r>
              <a:rPr lang="de-DE" sz="2800" dirty="0"/>
              <a:t> </a:t>
            </a:r>
            <a:r>
              <a:rPr lang="de-DE" sz="2800" dirty="0" err="1"/>
              <a:t>performance</a:t>
            </a:r>
            <a:r>
              <a:rPr lang="de-DE" sz="28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800" dirty="0"/>
              <a:t>AI-</a:t>
            </a:r>
            <a:r>
              <a:rPr lang="de-DE" sz="2800" dirty="0" err="1"/>
              <a:t>Assisted</a:t>
            </a:r>
            <a:r>
              <a:rPr lang="de-DE" sz="2800" dirty="0"/>
              <a:t> Scientific Discovery: AI </a:t>
            </a:r>
            <a:r>
              <a:rPr lang="de-DE" sz="2800" dirty="0" err="1"/>
              <a:t>identifying</a:t>
            </a:r>
            <a:r>
              <a:rPr lang="de-DE" sz="2800" dirty="0"/>
              <a:t> </a:t>
            </a:r>
            <a:r>
              <a:rPr lang="de-DE" sz="2800" dirty="0" err="1"/>
              <a:t>new</a:t>
            </a:r>
            <a:r>
              <a:rPr lang="de-DE" sz="2800" dirty="0"/>
              <a:t> </a:t>
            </a:r>
            <a:r>
              <a:rPr lang="de-DE" sz="2800" dirty="0" err="1"/>
              <a:t>climate</a:t>
            </a:r>
            <a:r>
              <a:rPr lang="de-DE" sz="2800" dirty="0"/>
              <a:t> and </a:t>
            </a:r>
            <a:r>
              <a:rPr lang="de-DE" sz="2800" dirty="0" err="1"/>
              <a:t>weather</a:t>
            </a:r>
            <a:r>
              <a:rPr lang="de-DE" sz="2800" dirty="0"/>
              <a:t> </a:t>
            </a:r>
            <a:r>
              <a:rPr lang="de-DE" sz="2800" dirty="0" err="1"/>
              <a:t>patterns</a:t>
            </a:r>
            <a:r>
              <a:rPr lang="de-DE" sz="2800" dirty="0"/>
              <a:t> in large </a:t>
            </a:r>
            <a:r>
              <a:rPr lang="de-DE" sz="2800" dirty="0" err="1"/>
              <a:t>datasets</a:t>
            </a:r>
            <a:r>
              <a:rPr lang="de-DE" sz="28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800" dirty="0">
                <a:highlight>
                  <a:srgbClr val="FFFF00"/>
                </a:highlight>
              </a:rPr>
              <a:t>AI-</a:t>
            </a:r>
            <a:r>
              <a:rPr lang="de-DE" sz="2800" dirty="0" err="1">
                <a:highlight>
                  <a:srgbClr val="FFFF00"/>
                </a:highlight>
              </a:rPr>
              <a:t>Generated</a:t>
            </a:r>
            <a:r>
              <a:rPr lang="de-DE" sz="2800" dirty="0">
                <a:highlight>
                  <a:srgbClr val="FFFF00"/>
                </a:highlight>
              </a:rPr>
              <a:t> </a:t>
            </a:r>
            <a:r>
              <a:rPr lang="de-DE" sz="2800" dirty="0" err="1">
                <a:highlight>
                  <a:srgbClr val="FFFF00"/>
                </a:highlight>
              </a:rPr>
              <a:t>Documentation</a:t>
            </a:r>
            <a:r>
              <a:rPr lang="de-DE" sz="2800" dirty="0">
                <a:highlight>
                  <a:srgbClr val="FFFF00"/>
                </a:highlight>
              </a:rPr>
              <a:t> and </a:t>
            </a:r>
            <a:r>
              <a:rPr lang="de-DE" sz="2800" dirty="0" err="1">
                <a:highlight>
                  <a:srgbClr val="FFFF00"/>
                </a:highlight>
              </a:rPr>
              <a:t>Testing</a:t>
            </a:r>
            <a:r>
              <a:rPr lang="de-DE" sz="2800" dirty="0"/>
              <a:t>: </a:t>
            </a:r>
            <a:r>
              <a:rPr lang="de-DE" sz="2800" dirty="0" err="1"/>
              <a:t>Automating</a:t>
            </a:r>
            <a:r>
              <a:rPr lang="de-DE" sz="2800" dirty="0"/>
              <a:t> </a:t>
            </a:r>
            <a:r>
              <a:rPr lang="de-DE" sz="2800" dirty="0" err="1"/>
              <a:t>documentation</a:t>
            </a:r>
            <a:r>
              <a:rPr lang="de-DE" sz="2800" dirty="0"/>
              <a:t> and </a:t>
            </a:r>
            <a:r>
              <a:rPr lang="de-DE" sz="2800" dirty="0" err="1"/>
              <a:t>generating</a:t>
            </a:r>
            <a:r>
              <a:rPr lang="de-DE" sz="2800" dirty="0"/>
              <a:t> </a:t>
            </a:r>
            <a:r>
              <a:rPr lang="de-DE" sz="2800" dirty="0" err="1"/>
              <a:t>validation</a:t>
            </a:r>
            <a:r>
              <a:rPr lang="de-DE" sz="2800" dirty="0"/>
              <a:t> </a:t>
            </a:r>
            <a:r>
              <a:rPr lang="de-DE" sz="2800" dirty="0" err="1"/>
              <a:t>tests</a:t>
            </a:r>
            <a:r>
              <a:rPr lang="de-DE" sz="2800" dirty="0"/>
              <a:t> for </a:t>
            </a:r>
            <a:r>
              <a:rPr lang="de-DE" sz="2800" dirty="0" err="1"/>
              <a:t>numerical</a:t>
            </a:r>
            <a:r>
              <a:rPr lang="de-DE" sz="2800" dirty="0"/>
              <a:t> </a:t>
            </a:r>
            <a:r>
              <a:rPr lang="de-DE" sz="2800" dirty="0" err="1"/>
              <a:t>models</a:t>
            </a:r>
            <a:r>
              <a:rPr lang="de-DE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5038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A03487FC-AE52-4899-A411-7AD3CF33BA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0" y="171404"/>
            <a:ext cx="3512307" cy="13188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E6BAF617-8834-4FBC-94E8-BBFDB4D0D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Transforming Services and User Interaction with AI</a:t>
            </a:r>
            <a:endParaRPr lang="de-DE" sz="24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F3D338A-092B-4308-8B2F-6344FD9C9A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12</a:t>
            </a:fld>
            <a:endParaRPr lang="fr-B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6671A54-288E-4FEF-B793-26A49C87DF5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AI enables new ways to deliver </a:t>
            </a:r>
            <a:r>
              <a:rPr lang="en-US" sz="2400" dirty="0">
                <a:highlight>
                  <a:srgbClr val="FFFF00"/>
                </a:highlight>
              </a:rPr>
              <a:t>weather and climate services</a:t>
            </a:r>
            <a:r>
              <a:rPr lang="en-US" sz="2400" dirty="0"/>
              <a:t>, improving automation, personalization, and accessibility: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AI-Generated </a:t>
            </a:r>
            <a:r>
              <a:rPr lang="en-US" sz="2400" dirty="0">
                <a:highlight>
                  <a:srgbClr val="FFFF00"/>
                </a:highlight>
              </a:rPr>
              <a:t>Weather Reports</a:t>
            </a:r>
            <a:r>
              <a:rPr lang="en-US" sz="2400" dirty="0"/>
              <a:t>: Natural language generation models translating raw data into meaningful insights for different user groups.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Conversational </a:t>
            </a:r>
            <a:r>
              <a:rPr lang="en-US" sz="2400" dirty="0">
                <a:highlight>
                  <a:srgbClr val="FFFF00"/>
                </a:highlight>
              </a:rPr>
              <a:t>Forecasting Assistants</a:t>
            </a:r>
            <a:r>
              <a:rPr lang="en-US" sz="2400" dirty="0"/>
              <a:t>: AI chatbots and voice assistants allowing users to interactively query weather and climate predictions.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Real-Time </a:t>
            </a:r>
            <a:r>
              <a:rPr lang="en-US" sz="2400" dirty="0">
                <a:highlight>
                  <a:srgbClr val="FFFF00"/>
                </a:highlight>
              </a:rPr>
              <a:t>Impact Forecasting</a:t>
            </a:r>
            <a:r>
              <a:rPr lang="en-US" sz="2400" dirty="0"/>
              <a:t>: AI models directly linking weather forecasts to risks in agriculture, energy, transportation, and disaster management.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AI-Powered </a:t>
            </a:r>
            <a:r>
              <a:rPr lang="en-US" sz="2400" dirty="0">
                <a:highlight>
                  <a:srgbClr val="FFFF00"/>
                </a:highlight>
              </a:rPr>
              <a:t>Data Visualization</a:t>
            </a:r>
            <a:r>
              <a:rPr lang="en-US" sz="2400" dirty="0"/>
              <a:t>: Interactive AI tools allowing users to explore, manipulate, and interpret complex weather datasets.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805242448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63C25E21-E3F1-46CC-AD00-C15D62D86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581" y="152682"/>
            <a:ext cx="1595150" cy="1625036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A499517-F730-4A54-8C0B-A980D2680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A Clear </a:t>
            </a:r>
            <a:r>
              <a:rPr lang="de-DE" sz="2400" dirty="0">
                <a:solidFill>
                  <a:srgbClr val="FF0000"/>
                </a:solidFill>
              </a:rPr>
              <a:t>Migration </a:t>
            </a:r>
            <a:r>
              <a:rPr lang="de-DE" sz="2400" dirty="0" err="1">
                <a:solidFill>
                  <a:srgbClr val="FF0000"/>
                </a:solidFill>
              </a:rPr>
              <a:t>Strategy</a:t>
            </a:r>
            <a:r>
              <a:rPr lang="de-DE" sz="2400" dirty="0">
                <a:solidFill>
                  <a:srgbClr val="FF0000"/>
                </a:solidFill>
              </a:rPr>
              <a:t> </a:t>
            </a:r>
            <a:r>
              <a:rPr lang="de-DE" sz="2400" dirty="0"/>
              <a:t>for AI Transformation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068EA84-A287-44A1-BCC1-11040382CFC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13</a:t>
            </a:fld>
            <a:endParaRPr lang="fr-B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6CB28E9-277E-49EA-AB69-AB7EBF59B4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/>
              <a:t>AI </a:t>
            </a:r>
            <a:r>
              <a:rPr lang="en-US" sz="2400" dirty="0">
                <a:highlight>
                  <a:srgbClr val="FFFF00"/>
                </a:highlight>
              </a:rPr>
              <a:t>Readiness Assessment</a:t>
            </a:r>
            <a:r>
              <a:rPr lang="en-US" sz="2400" dirty="0"/>
              <a:t>: Identify areas where AI provides the highest impact while ensuring compatibility with existing workflows.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Pilot AI Replacements: </a:t>
            </a:r>
            <a:r>
              <a:rPr lang="en-US" sz="2400" dirty="0">
                <a:highlight>
                  <a:srgbClr val="FFFF00"/>
                </a:highlight>
              </a:rPr>
              <a:t>Test</a:t>
            </a:r>
            <a:r>
              <a:rPr lang="en-US" sz="2400" dirty="0"/>
              <a:t> AI-based forecasting models </a:t>
            </a:r>
            <a:r>
              <a:rPr lang="en-US" sz="2400" dirty="0">
                <a:highlight>
                  <a:srgbClr val="FFFF00"/>
                </a:highlight>
              </a:rPr>
              <a:t>in parallel </a:t>
            </a:r>
            <a:r>
              <a:rPr lang="en-US" sz="2400" dirty="0"/>
              <a:t>with traditional methods before full adoption.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Hybrid Deployment Strategy: Introduce AI-driven improvements in stages, ensuring </a:t>
            </a:r>
            <a:r>
              <a:rPr lang="en-US" sz="2400" dirty="0">
                <a:highlight>
                  <a:srgbClr val="FFFF00"/>
                </a:highlight>
              </a:rPr>
              <a:t>fallback options </a:t>
            </a:r>
            <a:r>
              <a:rPr lang="en-US" sz="2400" dirty="0"/>
              <a:t>are in place.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AI Validation and Trust Building: Develop </a:t>
            </a:r>
            <a:r>
              <a:rPr lang="en-US" sz="2400" dirty="0">
                <a:highlight>
                  <a:srgbClr val="FFFF00"/>
                </a:highlight>
              </a:rPr>
              <a:t>transparent evaluation </a:t>
            </a:r>
            <a:r>
              <a:rPr lang="en-US" sz="2400" dirty="0"/>
              <a:t>metrics for AI models to ensure trust and reliability.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highlight>
                  <a:srgbClr val="FFFF00"/>
                </a:highlight>
              </a:rPr>
              <a:t>Workforce Training and Knowledge Transfer</a:t>
            </a:r>
            <a:r>
              <a:rPr lang="en-US" sz="2400" dirty="0"/>
              <a:t>: Enable teams to transition smoothly from traditional methods to AI-driven solutions.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Continuous </a:t>
            </a:r>
            <a:r>
              <a:rPr lang="en-US" sz="2400" dirty="0">
                <a:highlight>
                  <a:srgbClr val="FFFF00"/>
                </a:highlight>
              </a:rPr>
              <a:t>AI Governance</a:t>
            </a:r>
            <a:r>
              <a:rPr lang="en-US" sz="2400" dirty="0"/>
              <a:t>: Establish guidelines for AI model retraining, performance monitoring, and ethical considerations.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232945782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6FF294-D2BA-4FC8-BE64-746E295095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Limitations</a:t>
            </a:r>
            <a:r>
              <a:rPr lang="en-US" sz="3200" dirty="0"/>
              <a:t> and </a:t>
            </a:r>
            <a:r>
              <a:rPr lang="en-US" sz="3200" dirty="0">
                <a:solidFill>
                  <a:srgbClr val="FF0000"/>
                </a:solidFill>
              </a:rPr>
              <a:t>Responsible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FF0000"/>
                </a:solidFill>
              </a:rPr>
              <a:t>Use</a:t>
            </a:r>
            <a:r>
              <a:rPr lang="en-US" sz="3200" dirty="0"/>
              <a:t> of AI</a:t>
            </a:r>
            <a:endParaRPr lang="de-DE" sz="3200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B6124F4-EEE5-4566-A485-119A3D770FF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14</a:t>
            </a:fld>
            <a:endParaRPr lang="fr-B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AF3D12-EF67-4394-A780-F99113F127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585" y="1168400"/>
            <a:ext cx="11438626" cy="5059363"/>
          </a:xfrm>
        </p:spPr>
        <p:txBody>
          <a:bodyPr>
            <a:normAutofit/>
          </a:bodyPr>
          <a:lstStyle/>
          <a:p>
            <a:r>
              <a:rPr lang="en-US" sz="2000" dirty="0"/>
              <a:t>While AI offers transformative opportunities in forecasting, modeling, and service delivery, it is crucial to acknowledge its current limitations and apply it with scientific caution: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FFFF00"/>
                </a:highlight>
              </a:rPr>
              <a:t>Data Requirements</a:t>
            </a:r>
            <a:r>
              <a:rPr lang="en-US" sz="2000" dirty="0"/>
              <a:t>: Most AI models rely on large, high-quality datasets and perform poorly in data-sparse or non-stationary environments.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FFFF00"/>
                </a:highlight>
              </a:rPr>
              <a:t>Lack of Physical Consistency</a:t>
            </a:r>
            <a:r>
              <a:rPr lang="en-US" sz="2000" dirty="0"/>
              <a:t>: AI predictions may violate conservation laws or produce unrealistic results in rapidly evolving scenarios.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FFFF00"/>
                </a:highlight>
              </a:rPr>
              <a:t>Limited Interpretability</a:t>
            </a:r>
            <a:r>
              <a:rPr lang="en-US" sz="2000" dirty="0"/>
              <a:t>: Unlike traditional models, many AI systems operate as black boxes, making it difficult to understand or trace their internal reasoning.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FFFF00"/>
                </a:highlight>
              </a:rPr>
              <a:t>Bias and Overfitting</a:t>
            </a:r>
            <a:r>
              <a:rPr lang="en-US" sz="2000" dirty="0"/>
              <a:t>: Biased or unbalanced training data can lead to flawed predictions, while overfitting to historical data may reduce adaptability to changing climate conditions.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FFFF00"/>
                </a:highlight>
              </a:rPr>
              <a:t>Need for Rigorous Validation</a:t>
            </a:r>
            <a:r>
              <a:rPr lang="en-US" sz="2000" dirty="0"/>
              <a:t>: AI models must be continuously monitored, validated, and benchmarked to ensure stability, fairness, and scientific reliability. Validation needs metrics and scores beyond traditional forecasting metrics.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000" dirty="0">
                <a:highlight>
                  <a:srgbClr val="FFFF00"/>
                </a:highlight>
              </a:rPr>
              <a:t>Complementary Role</a:t>
            </a:r>
            <a:r>
              <a:rPr lang="en-US" sz="2000" dirty="0"/>
              <a:t>: AI should be seen as an enhancement to—not a replacement for—physics-based modeling, supporting a hybrid approach for trustworthy innovation.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00001536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FF37D4E7-DE85-42E2-B031-818BF7E19E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365124"/>
            <a:ext cx="11109960" cy="634854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63F02F7-482E-4967-B674-AFDCD3526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Be careful, look closely! 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F73ADC3C-970B-4799-9215-9D2DE84CE39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15</a:t>
            </a:fld>
            <a:endParaRPr lang="fr-BE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8C2DEB3-0290-478B-B13F-F2CF70F99131}"/>
              </a:ext>
            </a:extLst>
          </p:cNvPr>
          <p:cNvSpPr txBox="1">
            <a:spLocks/>
          </p:cNvSpPr>
          <p:nvPr/>
        </p:nvSpPr>
        <p:spPr>
          <a:xfrm>
            <a:off x="8107680" y="5892800"/>
            <a:ext cx="3931920" cy="600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en-US" sz="2300" b="1" i="0" u="none" strike="noStrike" cap="none" spc="0" normalizeH="0" baseline="0" smtClean="0">
                <a:ln>
                  <a:noFill/>
                </a:ln>
                <a:solidFill>
                  <a:srgbClr val="C07D24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defRPr>
            </a:lvl1pPr>
            <a:lvl2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2pPr>
            <a:lvl3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3pPr>
            <a:lvl4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4pPr>
            <a:lvl5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5pPr>
            <a:lvl6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6pPr>
            <a:lvl7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7pPr>
            <a:lvl8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8pPr>
            <a:lvl9pPr marL="0" marR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/>
                <a:ea typeface="Calibri Light"/>
                <a:cs typeface="Calibri Light"/>
                <a:sym typeface="Calibri Light"/>
              </a:defRPr>
            </a:lvl9pPr>
          </a:lstStyle>
          <a:p>
            <a:r>
              <a:rPr lang="en-GB" dirty="0">
                <a:solidFill>
                  <a:schemeClr val="bg1"/>
                </a:solidFill>
              </a:rPr>
              <a:t>Lets get into it now … </a:t>
            </a:r>
          </a:p>
        </p:txBody>
      </p:sp>
    </p:spTree>
    <p:extLst>
      <p:ext uri="{BB962C8B-B14F-4D97-AF65-F5344CB8AC3E}">
        <p14:creationId xmlns:p14="http://schemas.microsoft.com/office/powerpoint/2010/main" val="1009779055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t>16</a:t>
            </a:fld>
            <a:endParaRPr lang="fr-BE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BE" dirty="0"/>
              <a:t>Prof. Dr. Roland Potthast</a:t>
            </a:r>
          </a:p>
          <a:p>
            <a:r>
              <a:rPr lang="fr-BE" dirty="0"/>
              <a:t>E-AI Programme Manager</a:t>
            </a:r>
          </a:p>
          <a:p>
            <a:endParaRPr lang="fr-BE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fr-BE" dirty="0"/>
              <a:t>Tel: 0049 69 8062 2713</a:t>
            </a:r>
          </a:p>
          <a:p>
            <a:endParaRPr lang="fr-BE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BE" dirty="0"/>
              <a:t>Email: Roland.Potthast@dwd.de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4A5286F-9684-428C-8F1B-FBBC78F0DF03}"/>
              </a:ext>
            </a:extLst>
          </p:cNvPr>
          <p:cNvSpPr txBox="1">
            <a:spLocks/>
          </p:cNvSpPr>
          <p:nvPr/>
        </p:nvSpPr>
        <p:spPr>
          <a:xfrm>
            <a:off x="4951848" y="1751254"/>
            <a:ext cx="4222074" cy="6233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 fontScale="92500" lnSpcReduction="10000"/>
          </a:bodyPr>
          <a:lstStyle>
            <a:lvl1pPr marL="0" marR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None/>
              <a:tabLst/>
              <a:defRPr kumimoji="0" lang="en-US" sz="1700" b="1" i="0" u="none" strike="noStrike" cap="none" spc="0" normalizeH="0" baseline="0" dirty="0" smtClean="0">
                <a:ln>
                  <a:noFill/>
                </a:ln>
                <a:solidFill>
                  <a:srgbClr val="004F59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2pPr>
            <a:lvl3pPr marL="1234439" marR="0" indent="-320039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3pPr>
            <a:lvl4pPr marL="1727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4pPr>
            <a:lvl5pPr marL="21844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5pPr>
            <a:lvl6pPr marL="26416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6pPr>
            <a:lvl7pPr marL="30988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7pPr>
            <a:lvl8pPr marL="35560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8pPr>
            <a:lvl9pPr marL="4013200" marR="0" indent="-355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Calibri"/>
              </a:defRPr>
            </a:lvl9pPr>
          </a:lstStyle>
          <a:p>
            <a:r>
              <a:rPr lang="fr-BE" dirty="0"/>
              <a:t>Dr. Marek Jacob</a:t>
            </a:r>
          </a:p>
          <a:p>
            <a:r>
              <a:rPr lang="fr-BE" dirty="0"/>
              <a:t>E-AI Programme Coordination</a:t>
            </a:r>
          </a:p>
          <a:p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49180620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>
            <a:extLst>
              <a:ext uri="{FF2B5EF4-FFF2-40B4-BE49-F238E27FC236}">
                <a16:creationId xmlns:a16="http://schemas.microsoft.com/office/drawing/2014/main" id="{5B2CE59C-A119-41C9-AD4B-26AC7DCAC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684" y="1330960"/>
            <a:ext cx="11218979" cy="4552765"/>
          </a:xfrm>
          <a:prstGeom prst="rect">
            <a:avLst/>
          </a:prstGeom>
        </p:spPr>
      </p:pic>
      <p:sp>
        <p:nvSpPr>
          <p:cNvPr id="4" name="Titel 3">
            <a:extLst>
              <a:ext uri="{FF2B5EF4-FFF2-40B4-BE49-F238E27FC236}">
                <a16:creationId xmlns:a16="http://schemas.microsoft.com/office/drawing/2014/main" id="{F48F37A4-31F3-4B2E-81DB-A3D2200562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 Day 1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DA5785CE-E9EF-40F7-BAD2-3978DB3452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de-DE" smtClean="0"/>
              <a:t>2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DDC115F-3D4E-457D-BC4E-46C950C3D37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833" r="18889" b="6249"/>
          <a:stretch/>
        </p:blipFill>
        <p:spPr>
          <a:xfrm>
            <a:off x="7498081" y="3155396"/>
            <a:ext cx="3078480" cy="28498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6E1902C-253E-45ED-AF01-FC58C30FA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1079" y="229050"/>
            <a:ext cx="2474563" cy="23920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06020362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EBDD258-4F8D-49E8-8349-4099C970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 Day 1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F6DE7A1-982D-414A-84BD-715DDFB76A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3</a:t>
            </a:fld>
            <a:endParaRPr lang="fr-B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1F30803-3EE3-4C55-8958-D7DCB405E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324" y="4845260"/>
            <a:ext cx="4705592" cy="186699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4A3C9EF-1D05-4ACD-851C-5D83B96D9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9916" y="4424081"/>
            <a:ext cx="3554494" cy="2288175"/>
          </a:xfrm>
          <a:prstGeom prst="rect">
            <a:avLst/>
          </a:prstGeom>
          <a:solidFill>
            <a:srgbClr val="FFFFFF">
              <a:shade val="85000"/>
            </a:srgbClr>
          </a:solidFill>
          <a:ln w="101600" cap="sq">
            <a:solidFill>
              <a:srgbClr val="FDFDFD"/>
            </a:solidFill>
            <a:miter lim="800000"/>
          </a:ln>
          <a:effectLst>
            <a:outerShdw blurRad="57150" dist="37500" dir="756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18960000" lon="0" rev="0"/>
            </a:camera>
            <a:lightRig rig="twoPt" dir="t">
              <a:rot lat="0" lon="0" rev="7200000"/>
            </a:lightRig>
          </a:scene3d>
          <a:sp3d prstMaterial="matte">
            <a:bevelT w="22860" h="12700"/>
            <a:contourClr>
              <a:srgbClr val="FFFFFF"/>
            </a:contourClr>
          </a:sp3d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530189EF-1938-4094-8A3C-3FE4F4DA95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843" y="1208306"/>
            <a:ext cx="10696593" cy="345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97327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61EB0B60-C159-4095-8CEE-79847F328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706" y="4037461"/>
            <a:ext cx="10238117" cy="240331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12134F8-D0B0-423B-94B8-6FE1EF95C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 Day 2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59CDD986-1E11-4804-A1DB-AEDF835E5E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4</a:t>
            </a:fld>
            <a:endParaRPr lang="fr-B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C760B47-46E9-4DD8-B388-5433E51C82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A3D842-6B9D-481A-99AA-ECD60C8F85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844" y="989312"/>
            <a:ext cx="10557570" cy="314480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C3C9E7E-A337-4E5A-B829-E3B13AEAD3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2872" y="176476"/>
            <a:ext cx="2248016" cy="1422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C80EEF1-5EEF-45F0-BDA7-861A2151F7D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19" y="2820539"/>
            <a:ext cx="3157735" cy="13919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9965834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B2D370-FEA0-49BB-89D8-5C839E96F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 Day 3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07E2BA3C-2075-4C3A-B704-094D0320A45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5</a:t>
            </a:fld>
            <a:endParaRPr lang="fr-B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BBDF2057-1668-4313-9972-F7D111234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086237"/>
            <a:ext cx="9409981" cy="519720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75AA5F0-E6A0-4BBA-A859-A74F09321FF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799" y="4258881"/>
            <a:ext cx="3797346" cy="214559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446785908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1AB5BDD9-22FB-48F1-99D3-C1ACBE079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064" y="3721045"/>
            <a:ext cx="4175083" cy="25278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FA883D9-81A5-4329-8F72-4ED830F9B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Contents Day 4-6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C1CD4E17-BDC7-4D9A-96B2-FA78B9EBDA9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6</a:t>
            </a:fld>
            <a:endParaRPr lang="fr-B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B36D834-6084-44E0-A333-CC101C5923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224124" y="453064"/>
            <a:ext cx="7256197" cy="5059363"/>
          </a:xfrm>
        </p:spPr>
        <p:txBody>
          <a:bodyPr>
            <a:normAutofit/>
          </a:bodyPr>
          <a:lstStyle/>
          <a:p>
            <a:r>
              <a:rPr lang="en-GB" sz="2800" dirty="0"/>
              <a:t>Day 4: ML Architectures, Agents and LLM Framework DAWID</a:t>
            </a:r>
          </a:p>
          <a:p>
            <a:endParaRPr lang="en-GB" sz="2800" dirty="0"/>
          </a:p>
          <a:p>
            <a:r>
              <a:rPr lang="en-GB" sz="2800" dirty="0"/>
              <a:t>Day 5: MLFlow, MLOps, Fine Tuning LLMs</a:t>
            </a:r>
          </a:p>
          <a:p>
            <a:endParaRPr lang="en-GB" sz="2800" dirty="0"/>
          </a:p>
          <a:p>
            <a:r>
              <a:rPr lang="en-GB" sz="2800" dirty="0"/>
              <a:t>Day 6: AnemoI, AICON and AI Data Assimilation</a:t>
            </a:r>
            <a:endParaRPr lang="de-DE" sz="28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C78C68-4541-41AF-9E3F-8B988DC33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205" y="965200"/>
            <a:ext cx="3385924" cy="23914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8A789959-0057-41E2-9EB4-67599BF582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148" y="3843231"/>
            <a:ext cx="3172676" cy="2649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35301053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165571E6-1DD1-4A54-8420-55CF48F5F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840" y="176240"/>
            <a:ext cx="3291957" cy="1984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FD387E9-CCD9-4818-8A54-24578A030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Tutorial </a:t>
            </a:r>
            <a:r>
              <a:rPr lang="en-GB" dirty="0" err="1"/>
              <a:t>Philosopy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274DC815-AE21-4C49-BAFC-5582640029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7</a:t>
            </a:fld>
            <a:endParaRPr lang="fr-B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440CA92A-9E4F-4CC1-940A-CFA3572556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arenR"/>
            </a:pPr>
            <a:r>
              <a:rPr lang="en-GB" sz="3200" dirty="0"/>
              <a:t>Learn to </a:t>
            </a:r>
            <a:r>
              <a:rPr lang="en-GB" sz="3200" dirty="0">
                <a:highlight>
                  <a:srgbClr val="FFFF00"/>
                </a:highlight>
              </a:rPr>
              <a:t>master things yourself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3200" dirty="0"/>
              <a:t>Work in </a:t>
            </a:r>
            <a:r>
              <a:rPr lang="en-GB" sz="3200" dirty="0">
                <a:highlight>
                  <a:srgbClr val="FFFF00"/>
                </a:highlight>
              </a:rPr>
              <a:t>small groups </a:t>
            </a:r>
            <a:r>
              <a:rPr lang="en-GB" sz="3200" dirty="0"/>
              <a:t>&amp; help each other</a:t>
            </a:r>
          </a:p>
          <a:p>
            <a:pPr marL="514350" indent="-514350">
              <a:buFont typeface="+mj-lt"/>
              <a:buAutoNum type="arabicParenR"/>
            </a:pPr>
            <a:r>
              <a:rPr lang="en-GB" sz="3200" dirty="0"/>
              <a:t>Work from </a:t>
            </a:r>
            <a:r>
              <a:rPr lang="en-GB" sz="3200" dirty="0">
                <a:highlight>
                  <a:srgbClr val="FFFF00"/>
                </a:highlight>
              </a:rPr>
              <a:t>elementary understanding </a:t>
            </a:r>
            <a:r>
              <a:rPr lang="en-GB" sz="3200" dirty="0"/>
              <a:t>towards larger packages</a:t>
            </a:r>
          </a:p>
          <a:p>
            <a:pPr marL="514350" indent="-514350">
              <a:buFont typeface="+mj-lt"/>
              <a:buAutoNum type="arabicParenR"/>
            </a:pPr>
            <a:endParaRPr lang="en-GB" sz="3200" dirty="0"/>
          </a:p>
          <a:p>
            <a:pPr marL="514350" indent="-514350">
              <a:buFont typeface="+mj-lt"/>
              <a:buAutoNum type="arabicParenR"/>
            </a:pPr>
            <a:r>
              <a:rPr lang="en-GB" sz="3200" dirty="0"/>
              <a:t>Learn </a:t>
            </a:r>
            <a:r>
              <a:rPr lang="en-GB" sz="3200" dirty="0">
                <a:highlight>
                  <a:srgbClr val="FFFF00"/>
                </a:highlight>
              </a:rPr>
              <a:t>simple examples </a:t>
            </a:r>
            <a:r>
              <a:rPr lang="en-GB" sz="3200" dirty="0"/>
              <a:t>first</a:t>
            </a:r>
          </a:p>
          <a:p>
            <a:pPr marL="514350" indent="-514350">
              <a:buFont typeface="+mj-lt"/>
              <a:buAutoNum type="arabicParenR"/>
            </a:pPr>
            <a:endParaRPr lang="en-GB" sz="3200" dirty="0"/>
          </a:p>
          <a:p>
            <a:pPr marL="514350" indent="-514350">
              <a:buFont typeface="+mj-lt"/>
              <a:buAutoNum type="arabicParenR"/>
            </a:pPr>
            <a:r>
              <a:rPr lang="en-GB" sz="3200" dirty="0"/>
              <a:t>We need to understand the </a:t>
            </a:r>
            <a:r>
              <a:rPr lang="en-GB" sz="3200" dirty="0">
                <a:highlight>
                  <a:srgbClr val="FFFF00"/>
                </a:highlight>
              </a:rPr>
              <a:t>whole range </a:t>
            </a:r>
            <a:r>
              <a:rPr lang="en-GB" sz="3200" dirty="0"/>
              <a:t>of ML/AI techniques today in context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567924163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770C8-D825-42FB-8CE6-8AB5E2742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Building AI Expertise with Python and AI Workflows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6B96F6E4-D8F0-45BB-9B4D-866D983C6DD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8</a:t>
            </a:fld>
            <a:endParaRPr lang="fr-B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A18ED0E-3B2A-42AF-9A7B-C3476911ECE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To effectively integrate AI, we must ensure our </a:t>
            </a:r>
            <a:r>
              <a:rPr lang="en-US" sz="2400" dirty="0">
                <a:highlight>
                  <a:srgbClr val="FFFF00"/>
                </a:highlight>
              </a:rPr>
              <a:t>teams </a:t>
            </a:r>
            <a:br>
              <a:rPr lang="en-US" sz="2400" dirty="0">
                <a:highlight>
                  <a:srgbClr val="FFFF00"/>
                </a:highlight>
              </a:rPr>
            </a:br>
            <a:r>
              <a:rPr lang="en-US" sz="2400" dirty="0">
                <a:highlight>
                  <a:srgbClr val="FFFF00"/>
                </a:highlight>
              </a:rPr>
              <a:t>are skilled </a:t>
            </a:r>
            <a:r>
              <a:rPr lang="en-US" sz="2400" dirty="0"/>
              <a:t>in both AI methods and operational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Establishing structured learning paths for key AI techniques relevant to weather and climate modeling.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Using Python libraries such as </a:t>
            </a:r>
            <a:r>
              <a:rPr lang="en-US" sz="2400" dirty="0" err="1"/>
              <a:t>numpy</a:t>
            </a:r>
            <a:r>
              <a:rPr lang="en-US" sz="2400" dirty="0"/>
              <a:t>, </a:t>
            </a:r>
            <a:r>
              <a:rPr lang="en-US" sz="2400" dirty="0" err="1"/>
              <a:t>eccodes</a:t>
            </a:r>
            <a:r>
              <a:rPr lang="en-US" sz="2400" dirty="0"/>
              <a:t>, </a:t>
            </a:r>
            <a:r>
              <a:rPr lang="en-US" sz="2400" dirty="0" err="1"/>
              <a:t>netcdf</a:t>
            </a:r>
            <a:r>
              <a:rPr lang="en-US" sz="2400" dirty="0"/>
              <a:t>, and </a:t>
            </a:r>
            <a:r>
              <a:rPr lang="en-US" sz="2400" dirty="0" err="1"/>
              <a:t>xarray</a:t>
            </a:r>
            <a:r>
              <a:rPr lang="en-US" sz="2400" dirty="0"/>
              <a:t> for handling large meteorological datasets.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Training teams in machine learning frameworks such as TensorFlow, </a:t>
            </a:r>
            <a:r>
              <a:rPr lang="en-US" sz="2400" dirty="0">
                <a:highlight>
                  <a:srgbClr val="FFFF00"/>
                </a:highlight>
              </a:rPr>
              <a:t>PyTorch</a:t>
            </a:r>
            <a:r>
              <a:rPr lang="en-US" sz="2400" dirty="0"/>
              <a:t>, and Hugging Face Transformers.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Setting up end-to-end AI workflows in </a:t>
            </a:r>
            <a:r>
              <a:rPr lang="en-US" sz="2400" dirty="0" err="1">
                <a:highlight>
                  <a:srgbClr val="FFFF00"/>
                </a:highlight>
              </a:rPr>
              <a:t>Jupyter</a:t>
            </a:r>
            <a:r>
              <a:rPr lang="en-US" sz="2400" dirty="0">
                <a:highlight>
                  <a:srgbClr val="FFFF00"/>
                </a:highlight>
              </a:rPr>
              <a:t>-based environments</a:t>
            </a:r>
            <a:r>
              <a:rPr lang="en-US" sz="2400" dirty="0"/>
              <a:t>, covering data ingestion, training, validation, and inference.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400" dirty="0"/>
              <a:t>Encouraging collaboration between meteorologists, model developers, and AI experts to foster cross-disciplinary innovation workflows.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F986F2F-262B-4EA2-8B5C-5E8E87B76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25824" y="184110"/>
            <a:ext cx="2861995" cy="1751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79455888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153;p19">
            <a:extLst>
              <a:ext uri="{FF2B5EF4-FFF2-40B4-BE49-F238E27FC236}">
                <a16:creationId xmlns:a16="http://schemas.microsoft.com/office/drawing/2014/main" id="{4F37D6DE-6C31-4B9D-A574-68980434EA7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50563"/>
          <a:stretch/>
        </p:blipFill>
        <p:spPr>
          <a:xfrm>
            <a:off x="9997440" y="170825"/>
            <a:ext cx="2026920" cy="208469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F003C61-851F-4CAE-B1A5-811133789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Replacing and Hybridizing Forecasting Systems with AI</a:t>
            </a:r>
            <a:endParaRPr lang="de-DE" dirty="0"/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318C8255-809A-4582-8991-22EA0681A0F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fr-BE" smtClean="0"/>
              <a:pPr/>
              <a:t>9</a:t>
            </a:fld>
            <a:endParaRPr lang="fr-B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C6C0804-4F28-4BB7-951A-8F6A322BC5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83565" y="1155159"/>
            <a:ext cx="11440795" cy="5047522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Some forecasting components will be fully replaced by AI, </a:t>
            </a:r>
            <a:br>
              <a:rPr lang="en-US" sz="2400" dirty="0"/>
            </a:br>
            <a:r>
              <a:rPr lang="en-US" sz="2400" dirty="0"/>
              <a:t>while others will integrate AI as a hybrid solution. Key shifts include: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AI-Based </a:t>
            </a:r>
            <a:r>
              <a:rPr lang="de-DE" sz="2400" dirty="0">
                <a:highlight>
                  <a:srgbClr val="FFFF00"/>
                </a:highlight>
              </a:rPr>
              <a:t>Nowcasting</a:t>
            </a:r>
            <a:r>
              <a:rPr lang="de-DE" sz="2400" dirty="0"/>
              <a:t>: AI-</a:t>
            </a:r>
            <a:r>
              <a:rPr lang="de-DE" sz="2400" dirty="0" err="1"/>
              <a:t>driven</a:t>
            </a:r>
            <a:r>
              <a:rPr lang="de-DE" sz="2400" dirty="0"/>
              <a:t> </a:t>
            </a:r>
            <a:r>
              <a:rPr lang="de-DE" sz="2400" dirty="0" err="1"/>
              <a:t>short</a:t>
            </a:r>
            <a:r>
              <a:rPr lang="de-DE" sz="2400" dirty="0"/>
              <a:t>-term </a:t>
            </a:r>
            <a:r>
              <a:rPr lang="de-DE" sz="2400" dirty="0" err="1"/>
              <a:t>weather</a:t>
            </a:r>
            <a:r>
              <a:rPr lang="de-DE" sz="2400" dirty="0"/>
              <a:t> </a:t>
            </a:r>
            <a:r>
              <a:rPr lang="de-DE" sz="2400" dirty="0" err="1"/>
              <a:t>predictions</a:t>
            </a:r>
            <a:r>
              <a:rPr lang="de-DE" sz="2400" dirty="0"/>
              <a:t> </a:t>
            </a:r>
            <a:r>
              <a:rPr lang="de-DE" sz="2400" dirty="0" err="1"/>
              <a:t>using</a:t>
            </a:r>
            <a:r>
              <a:rPr lang="de-DE" sz="2400" dirty="0"/>
              <a:t> real-time </a:t>
            </a:r>
            <a:r>
              <a:rPr lang="de-DE" sz="2400" dirty="0" err="1"/>
              <a:t>observational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(e.g., </a:t>
            </a:r>
            <a:r>
              <a:rPr lang="de-DE" sz="2400" dirty="0" err="1"/>
              <a:t>satellite</a:t>
            </a:r>
            <a:r>
              <a:rPr lang="de-DE" sz="2400" dirty="0"/>
              <a:t>, </a:t>
            </a:r>
            <a:r>
              <a:rPr lang="de-DE" sz="2400" dirty="0" err="1"/>
              <a:t>radar</a:t>
            </a:r>
            <a:r>
              <a:rPr lang="de-DE" sz="2400" dirty="0"/>
              <a:t>, </a:t>
            </a:r>
            <a:r>
              <a:rPr lang="de-DE" sz="2400" dirty="0" err="1"/>
              <a:t>sensors</a:t>
            </a:r>
            <a:r>
              <a:rPr lang="de-DE" sz="2400" dirty="0"/>
              <a:t>), </a:t>
            </a:r>
            <a:r>
              <a:rPr lang="de-DE" sz="2400" dirty="0" err="1"/>
              <a:t>enhancing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replacing</a:t>
            </a:r>
            <a:r>
              <a:rPr lang="de-DE" sz="2400" dirty="0"/>
              <a:t> </a:t>
            </a:r>
            <a:r>
              <a:rPr lang="de-DE" sz="2400" dirty="0" err="1"/>
              <a:t>conventional</a:t>
            </a:r>
            <a:r>
              <a:rPr lang="de-DE" sz="2400" dirty="0"/>
              <a:t> </a:t>
            </a:r>
            <a:r>
              <a:rPr lang="de-DE" sz="2400" dirty="0" err="1"/>
              <a:t>nowcasting</a:t>
            </a:r>
            <a:r>
              <a:rPr lang="de-DE" sz="2400" dirty="0"/>
              <a:t> </a:t>
            </a:r>
            <a:r>
              <a:rPr lang="de-DE" sz="2400" dirty="0" err="1"/>
              <a:t>techniques</a:t>
            </a:r>
            <a:r>
              <a:rPr lang="de-DE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highlight>
                  <a:srgbClr val="FFFF00"/>
                </a:highlight>
              </a:rPr>
              <a:t>Neural Weather Models</a:t>
            </a:r>
            <a:r>
              <a:rPr lang="de-DE" sz="2400" dirty="0"/>
              <a:t>: Deep </a:t>
            </a:r>
            <a:r>
              <a:rPr lang="de-DE" sz="2400" dirty="0" err="1"/>
              <a:t>learning</a:t>
            </a:r>
            <a:r>
              <a:rPr lang="de-DE" sz="2400" dirty="0"/>
              <a:t> </a:t>
            </a:r>
            <a:r>
              <a:rPr lang="de-DE" sz="2400" dirty="0" err="1"/>
              <a:t>models</a:t>
            </a:r>
            <a:r>
              <a:rPr lang="de-DE" sz="2400" dirty="0"/>
              <a:t> </a:t>
            </a:r>
            <a:r>
              <a:rPr lang="de-DE" sz="2400" dirty="0" err="1"/>
              <a:t>trained</a:t>
            </a:r>
            <a:r>
              <a:rPr lang="de-DE" sz="2400" dirty="0"/>
              <a:t> on </a:t>
            </a:r>
            <a:r>
              <a:rPr lang="de-DE" sz="2400" dirty="0" err="1"/>
              <a:t>historical</a:t>
            </a:r>
            <a:r>
              <a:rPr lang="de-DE" sz="2400" dirty="0"/>
              <a:t> </a:t>
            </a:r>
            <a:r>
              <a:rPr lang="de-DE" sz="2400" dirty="0" err="1"/>
              <a:t>data</a:t>
            </a:r>
            <a:r>
              <a:rPr lang="de-DE" sz="2400" dirty="0"/>
              <a:t> </a:t>
            </a:r>
            <a:r>
              <a:rPr lang="de-DE" sz="2400" dirty="0" err="1"/>
              <a:t>can</a:t>
            </a:r>
            <a:r>
              <a:rPr lang="de-DE" sz="2400" dirty="0"/>
              <a:t> </a:t>
            </a:r>
            <a:r>
              <a:rPr lang="de-DE" sz="2400" dirty="0" err="1"/>
              <a:t>generate</a:t>
            </a:r>
            <a:r>
              <a:rPr lang="de-DE" sz="2400" dirty="0"/>
              <a:t> </a:t>
            </a:r>
            <a:r>
              <a:rPr lang="de-DE" sz="2400" dirty="0" err="1"/>
              <a:t>competitive</a:t>
            </a:r>
            <a:r>
              <a:rPr lang="de-DE" sz="2400" dirty="0"/>
              <a:t> </a:t>
            </a:r>
            <a:r>
              <a:rPr lang="de-DE" sz="2400" dirty="0" err="1"/>
              <a:t>forecasts</a:t>
            </a:r>
            <a:r>
              <a:rPr lang="de-DE" sz="2400" dirty="0"/>
              <a:t> at </a:t>
            </a:r>
            <a:r>
              <a:rPr lang="de-DE" sz="2400" dirty="0" err="1"/>
              <a:t>lower</a:t>
            </a:r>
            <a:r>
              <a:rPr lang="de-DE" sz="2400" dirty="0"/>
              <a:t> </a:t>
            </a:r>
            <a:r>
              <a:rPr lang="de-DE" sz="2400" dirty="0" err="1"/>
              <a:t>computational</a:t>
            </a:r>
            <a:r>
              <a:rPr lang="de-DE" sz="2400" dirty="0"/>
              <a:t> </a:t>
            </a:r>
            <a:r>
              <a:rPr lang="de-DE" sz="2400" dirty="0" err="1"/>
              <a:t>cost</a:t>
            </a:r>
            <a:r>
              <a:rPr lang="de-DE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>
                <a:highlight>
                  <a:srgbClr val="FFFF00"/>
                </a:highlight>
              </a:rPr>
              <a:t>Hybrid AI-NWP </a:t>
            </a:r>
            <a:r>
              <a:rPr lang="de-DE" sz="2400" dirty="0"/>
              <a:t>Models: AI </a:t>
            </a:r>
            <a:r>
              <a:rPr lang="de-DE" sz="2400" dirty="0" err="1"/>
              <a:t>enhances</a:t>
            </a:r>
            <a:r>
              <a:rPr lang="de-DE" sz="2400" dirty="0"/>
              <a:t> </a:t>
            </a:r>
            <a:r>
              <a:rPr lang="de-DE" sz="2400" dirty="0" err="1"/>
              <a:t>physics</a:t>
            </a:r>
            <a:r>
              <a:rPr lang="de-DE" sz="2400" dirty="0"/>
              <a:t>-based </a:t>
            </a:r>
            <a:r>
              <a:rPr lang="de-DE" sz="2400" dirty="0" err="1"/>
              <a:t>forecasting</a:t>
            </a:r>
            <a:r>
              <a:rPr lang="de-DE" sz="2400" dirty="0"/>
              <a:t> </a:t>
            </a:r>
            <a:r>
              <a:rPr lang="de-DE" sz="2400" dirty="0" err="1"/>
              <a:t>through</a:t>
            </a:r>
            <a:r>
              <a:rPr lang="de-DE" sz="2400" dirty="0"/>
              <a:t> </a:t>
            </a:r>
            <a:r>
              <a:rPr lang="de-DE" sz="2400" dirty="0" err="1"/>
              <a:t>bias</a:t>
            </a:r>
            <a:r>
              <a:rPr lang="de-DE" sz="2400" dirty="0"/>
              <a:t> </a:t>
            </a:r>
            <a:r>
              <a:rPr lang="de-DE" sz="2400" dirty="0" err="1"/>
              <a:t>correction</a:t>
            </a:r>
            <a:r>
              <a:rPr lang="de-DE" sz="2400" dirty="0"/>
              <a:t>, </a:t>
            </a:r>
            <a:r>
              <a:rPr lang="de-DE" sz="2400" dirty="0" err="1"/>
              <a:t>uncertainty</a:t>
            </a:r>
            <a:r>
              <a:rPr lang="de-DE" sz="2400" dirty="0"/>
              <a:t> </a:t>
            </a:r>
            <a:r>
              <a:rPr lang="de-DE" sz="2400" dirty="0" err="1"/>
              <a:t>quantification</a:t>
            </a:r>
            <a:r>
              <a:rPr lang="de-DE" sz="2400" dirty="0"/>
              <a:t>, and </a:t>
            </a:r>
            <a:r>
              <a:rPr lang="de-DE" sz="2400" dirty="0" err="1"/>
              <a:t>ensemble</a:t>
            </a:r>
            <a:r>
              <a:rPr lang="de-DE" sz="2400" dirty="0"/>
              <a:t> </a:t>
            </a:r>
            <a:r>
              <a:rPr lang="de-DE" sz="2400" dirty="0" err="1"/>
              <a:t>optimization</a:t>
            </a:r>
            <a:r>
              <a:rPr lang="de-DE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/>
              <a:t>Machine Learning for </a:t>
            </a:r>
            <a:r>
              <a:rPr lang="de-DE" sz="2400" dirty="0">
                <a:highlight>
                  <a:srgbClr val="FFFF00"/>
                </a:highlight>
              </a:rPr>
              <a:t>Subgrid </a:t>
            </a:r>
            <a:r>
              <a:rPr lang="de-DE" sz="2400" dirty="0" err="1">
                <a:highlight>
                  <a:srgbClr val="FFFF00"/>
                </a:highlight>
              </a:rPr>
              <a:t>Processes</a:t>
            </a:r>
            <a:r>
              <a:rPr lang="de-DE" sz="2400" dirty="0"/>
              <a:t>: AI </a:t>
            </a:r>
            <a:r>
              <a:rPr lang="de-DE" sz="2400" dirty="0" err="1"/>
              <a:t>could</a:t>
            </a:r>
            <a:r>
              <a:rPr lang="de-DE" sz="2400" dirty="0"/>
              <a:t> </a:t>
            </a:r>
            <a:r>
              <a:rPr lang="de-DE" sz="2400" dirty="0" err="1"/>
              <a:t>improve</a:t>
            </a:r>
            <a:r>
              <a:rPr lang="de-DE" sz="2400" dirty="0"/>
              <a:t> </a:t>
            </a:r>
            <a:r>
              <a:rPr lang="de-DE" sz="2400" dirty="0" err="1"/>
              <a:t>or</a:t>
            </a:r>
            <a:r>
              <a:rPr lang="de-DE" sz="2400" dirty="0"/>
              <a:t> </a:t>
            </a:r>
            <a:r>
              <a:rPr lang="de-DE" sz="2400" dirty="0" err="1"/>
              <a:t>replace</a:t>
            </a:r>
            <a:r>
              <a:rPr lang="de-DE" sz="2400" dirty="0"/>
              <a:t> </a:t>
            </a:r>
            <a:r>
              <a:rPr lang="de-DE" sz="2400" dirty="0" err="1"/>
              <a:t>empirical</a:t>
            </a:r>
            <a:r>
              <a:rPr lang="de-DE" sz="2400" dirty="0"/>
              <a:t> </a:t>
            </a:r>
            <a:r>
              <a:rPr lang="de-DE" sz="2400" dirty="0" err="1"/>
              <a:t>parameterizations</a:t>
            </a:r>
            <a:r>
              <a:rPr lang="de-DE" sz="2400" dirty="0"/>
              <a:t> in </a:t>
            </a:r>
            <a:r>
              <a:rPr lang="de-DE" sz="2400" dirty="0" err="1"/>
              <a:t>turbulence</a:t>
            </a:r>
            <a:r>
              <a:rPr lang="de-DE" sz="2400" dirty="0"/>
              <a:t>, </a:t>
            </a:r>
            <a:r>
              <a:rPr lang="de-DE" sz="2400" dirty="0" err="1"/>
              <a:t>cloud</a:t>
            </a:r>
            <a:r>
              <a:rPr lang="de-DE" sz="2400" dirty="0"/>
              <a:t> </a:t>
            </a:r>
            <a:r>
              <a:rPr lang="de-DE" sz="2400" dirty="0" err="1"/>
              <a:t>physics</a:t>
            </a:r>
            <a:r>
              <a:rPr lang="de-DE" sz="2400" dirty="0"/>
              <a:t>, and </a:t>
            </a:r>
            <a:r>
              <a:rPr lang="de-DE" sz="2400" dirty="0" err="1"/>
              <a:t>convection</a:t>
            </a:r>
            <a:r>
              <a:rPr lang="de-DE" sz="2400" dirty="0"/>
              <a:t> </a:t>
            </a:r>
            <a:r>
              <a:rPr lang="de-DE" sz="2400" dirty="0" err="1"/>
              <a:t>models</a:t>
            </a:r>
            <a:r>
              <a:rPr lang="de-DE" sz="2400" dirty="0"/>
              <a:t>.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de-DE" sz="2400" dirty="0" err="1"/>
              <a:t>Automated</a:t>
            </a:r>
            <a:r>
              <a:rPr lang="de-DE" sz="2400" dirty="0"/>
              <a:t> </a:t>
            </a:r>
            <a:r>
              <a:rPr lang="de-DE" sz="2400" dirty="0">
                <a:highlight>
                  <a:srgbClr val="FFFF00"/>
                </a:highlight>
              </a:rPr>
              <a:t>Impact Forecasting</a:t>
            </a:r>
            <a:r>
              <a:rPr lang="de-DE" sz="2400" dirty="0"/>
              <a:t>: AI-</a:t>
            </a:r>
            <a:r>
              <a:rPr lang="de-DE" sz="2400" dirty="0" err="1"/>
              <a:t>driven</a:t>
            </a:r>
            <a:r>
              <a:rPr lang="de-DE" sz="2400" dirty="0"/>
              <a:t> </a:t>
            </a:r>
            <a:r>
              <a:rPr lang="de-DE" sz="2400" dirty="0" err="1"/>
              <a:t>models</a:t>
            </a:r>
            <a:r>
              <a:rPr lang="de-DE" sz="2400" dirty="0"/>
              <a:t> </a:t>
            </a:r>
            <a:r>
              <a:rPr lang="de-DE" sz="2400" dirty="0" err="1"/>
              <a:t>provide</a:t>
            </a:r>
            <a:r>
              <a:rPr lang="de-DE" sz="2400" dirty="0"/>
              <a:t> </a:t>
            </a:r>
            <a:r>
              <a:rPr lang="de-DE" sz="2400" dirty="0" err="1"/>
              <a:t>direct</a:t>
            </a:r>
            <a:r>
              <a:rPr lang="de-DE" sz="2400" dirty="0"/>
              <a:t> </a:t>
            </a:r>
            <a:r>
              <a:rPr lang="de-DE" sz="2400" dirty="0" err="1"/>
              <a:t>risk</a:t>
            </a:r>
            <a:r>
              <a:rPr lang="de-DE" sz="2400" dirty="0"/>
              <a:t> </a:t>
            </a:r>
            <a:r>
              <a:rPr lang="de-DE" sz="2400" dirty="0" err="1"/>
              <a:t>assessments</a:t>
            </a:r>
            <a:r>
              <a:rPr lang="de-DE" sz="2400" dirty="0"/>
              <a:t> for extreme </a:t>
            </a:r>
            <a:r>
              <a:rPr lang="de-DE" sz="2400" dirty="0" err="1"/>
              <a:t>weather</a:t>
            </a:r>
            <a:r>
              <a:rPr lang="de-DE" sz="2400" dirty="0"/>
              <a:t> </a:t>
            </a:r>
            <a:r>
              <a:rPr lang="de-DE" sz="2400" dirty="0" err="1"/>
              <a:t>events</a:t>
            </a:r>
            <a:r>
              <a:rPr lang="de-DE" sz="2400" dirty="0"/>
              <a:t>, </a:t>
            </a:r>
            <a:r>
              <a:rPr lang="de-DE" sz="2400" dirty="0" err="1"/>
              <a:t>minimizing</a:t>
            </a:r>
            <a:r>
              <a:rPr lang="de-DE" sz="2400" dirty="0"/>
              <a:t> </a:t>
            </a:r>
            <a:r>
              <a:rPr lang="de-DE" sz="2400" dirty="0" err="1"/>
              <a:t>reliance</a:t>
            </a:r>
            <a:r>
              <a:rPr lang="de-DE" sz="2400" dirty="0"/>
              <a:t> on </a:t>
            </a:r>
            <a:r>
              <a:rPr lang="de-DE" sz="2400" dirty="0" err="1"/>
              <a:t>manual</a:t>
            </a:r>
            <a:r>
              <a:rPr lang="de-DE" sz="2400" dirty="0"/>
              <a:t> </a:t>
            </a:r>
            <a:r>
              <a:rPr lang="de-DE" sz="2400" dirty="0" err="1"/>
              <a:t>interpretation</a:t>
            </a:r>
            <a:r>
              <a:rPr lang="de-DE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2949526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Powerpoint Template 16_9 Secretariat" id="{2DED92B4-0648-4F2B-9A85-B6FC7A4368CE}" vid="{08C90B49-383A-4EA6-A399-9F17651110AB}"/>
    </a:ext>
  </a:extLst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D3D212C1D6C504AB35786CA717A99F5" ma:contentTypeVersion="12" ma:contentTypeDescription="Create a new document." ma:contentTypeScope="" ma:versionID="806e762b2412d552bd20c4eb5d109334">
  <xsd:schema xmlns:xsd="http://www.w3.org/2001/XMLSchema" xmlns:xs="http://www.w3.org/2001/XMLSchema" xmlns:p="http://schemas.microsoft.com/office/2006/metadata/properties" xmlns:ns2="7acd5318-76d0-40ee-851e-2ae26433985b" xmlns:ns3="c0f04e65-d40e-44be-8764-b9830b78af0a" targetNamespace="http://schemas.microsoft.com/office/2006/metadata/properties" ma:root="true" ma:fieldsID="5e79f8516f109eb0eb3a5b395830d159" ns2:_="" ns3:_="">
    <xsd:import namespace="7acd5318-76d0-40ee-851e-2ae26433985b"/>
    <xsd:import namespace="c0f04e65-d40e-44be-8764-b9830b78af0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acd5318-76d0-40ee-851e-2ae26433985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6e7a73a9-416b-4a17-991b-91b3b57acd7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3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9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f04e65-d40e-44be-8764-b9830b78af0a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4f1ea89e-73e8-452c-bd1a-6844d4696c34}" ma:internalName="TaxCatchAll" ma:showField="CatchAllData" ma:web="c0f04e65-d40e-44be-8764-b9830b78af0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0f04e65-d40e-44be-8764-b9830b78af0a" xsi:nil="true"/>
    <lcf76f155ced4ddcb4097134ff3c332f xmlns="7acd5318-76d0-40ee-851e-2ae26433985b">
      <Terms xmlns="http://schemas.microsoft.com/office/infopath/2007/PartnerControls"/>
    </lcf76f155ced4ddcb4097134ff3c332f>
    <SharedWithUsers xmlns="c0f04e65-d40e-44be-8764-b9830b78af0a">
      <UserInfo>
        <DisplayName>Willie McCairns</DisplayName>
        <AccountId>34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63434CB8-A4B6-47D1-AB65-8F922709F90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7F44B0-3623-41F1-BE12-DBD6A3A00D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acd5318-76d0-40ee-851e-2ae26433985b"/>
    <ds:schemaRef ds:uri="c0f04e65-d40e-44be-8764-b9830b78af0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4C17EDB-BC44-4839-BBA7-69D4383F91A6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7acd5318-76d0-40ee-851e-2ae26433985b"/>
    <ds:schemaRef ds:uri="http://purl.org/dc/elements/1.1/"/>
    <ds:schemaRef ds:uri="c0f04e65-d40e-44be-8764-b9830b78af0a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Powerpoint Template 16_9 Secretariat</Template>
  <TotalTime>0</TotalTime>
  <Words>1050</Words>
  <Application>Microsoft Office PowerPoint</Application>
  <PresentationFormat>Breitbild</PresentationFormat>
  <Paragraphs>93</Paragraphs>
  <Slides>16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Helvetica</vt:lpstr>
      <vt:lpstr>Helvetica Light</vt:lpstr>
      <vt:lpstr>Wingdings</vt:lpstr>
      <vt:lpstr>Office Theme</vt:lpstr>
      <vt:lpstr>Python and Machine Learning for Weather, Climate and Environment</vt:lpstr>
      <vt:lpstr>Contents Day 1</vt:lpstr>
      <vt:lpstr>Contents Day 1</vt:lpstr>
      <vt:lpstr>Contents Day 2</vt:lpstr>
      <vt:lpstr>Contents Day 3</vt:lpstr>
      <vt:lpstr>Contents Day 4-6</vt:lpstr>
      <vt:lpstr>Tutorial Philosopy</vt:lpstr>
      <vt:lpstr>Building AI Expertise with Python and AI Workflows</vt:lpstr>
      <vt:lpstr>Replacing and Hybridizing Forecasting Systems with AI</vt:lpstr>
      <vt:lpstr>AI in Data Assimilation and Learning Directly from Observations</vt:lpstr>
      <vt:lpstr>Using AI for Code Refactoring and Model Development</vt:lpstr>
      <vt:lpstr>Transforming Services and User Interaction with AI</vt:lpstr>
      <vt:lpstr>A Clear Migration Strategy for AI Transformation</vt:lpstr>
      <vt:lpstr>Limitations and Responsible Use of AI</vt:lpstr>
      <vt:lpstr>Be careful, look closely! 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Alexandra Albus-Moore</dc:creator>
  <cp:lastModifiedBy>Potthast Roland</cp:lastModifiedBy>
  <cp:revision>158</cp:revision>
  <dcterms:created xsi:type="dcterms:W3CDTF">2022-01-20T15:44:12Z</dcterms:created>
  <dcterms:modified xsi:type="dcterms:W3CDTF">2025-04-13T16:13:51Z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0x0101004D3D212C1D6C504AB35786CA717A99F5</vt:lpwstr>
  </property>
  <property fmtid="{D5CDD505-2E9C-101B-9397-08002B2CF9AE}" pid="3" name="MediaServiceImageTags">
    <vt:lpwstr/>
  </property>
</Properties>
</file>